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notesSlides/notesSlide11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notesSlides/notesSlide12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notesSlides/notesSlide13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notesSlides/notesSlide14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ppt/notesSlides/notesSlide15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0.xml" ContentType="application/vnd.openxmlformats-officedocument.themeOverride+xml"/>
  <Override PartName="/ppt/notesSlides/notesSlide16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2.xml" ContentType="application/vnd.openxmlformats-officedocument.themeOverride+xml"/>
  <Override PartName="/ppt/notesSlides/notesSlide17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24.xml" ContentType="application/vnd.openxmlformats-officedocument.themeOverride+xml"/>
  <Override PartName="/ppt/notesSlides/notesSlide18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25.xml" ContentType="application/vnd.openxmlformats-officedocument.themeOverr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26.xml" ContentType="application/vnd.openxmlformats-officedocument.themeOverride+xml"/>
  <Override PartName="/ppt/notesSlides/notesSlide19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27.xml" ContentType="application/vnd.openxmlformats-officedocument.themeOverr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28.xml" ContentType="application/vnd.openxmlformats-officedocument.themeOverride+xml"/>
  <Override PartName="/ppt/notesSlides/notesSlide20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29.xml" ContentType="application/vnd.openxmlformats-officedocument.themeOverr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30.xml" ContentType="application/vnd.openxmlformats-officedocument.themeOverride+xml"/>
  <Override PartName="/ppt/notesSlides/notesSlide21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31.xml" ContentType="application/vnd.openxmlformats-officedocument.themeOverr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32.xml" ContentType="application/vnd.openxmlformats-officedocument.themeOverr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33.xml" ContentType="application/vnd.openxmlformats-officedocument.themeOverride+xml"/>
  <Override PartName="/ppt/notesSlides/notesSlide22.xml" ContentType="application/vnd.openxmlformats-officedocument.presentationml.notesSl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34.xml" ContentType="application/vnd.openxmlformats-officedocument.themeOverride+xml"/>
  <Override PartName="/ppt/notesSlides/notesSlide23.xml" ContentType="application/vnd.openxmlformats-officedocument.presentationml.notesSl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theme/themeOverride35.xml" ContentType="application/vnd.openxmlformats-officedocument.themeOverr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theme/themeOverride36.xml" ContentType="application/vnd.openxmlformats-officedocument.themeOverrid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theme/themeOverride37.xml" ContentType="application/vnd.openxmlformats-officedocument.themeOverride+xml"/>
  <Override PartName="/ppt/notesSlides/notesSlide24.xml" ContentType="application/vnd.openxmlformats-officedocument.presentationml.notesSlid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theme/themeOverride38.xml" ContentType="application/vnd.openxmlformats-officedocument.themeOverride+xml"/>
  <Override PartName="/ppt/notesSlides/notesSlide25.xml" ContentType="application/vnd.openxmlformats-officedocument.presentationml.notesSlid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theme/themeOverride39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606" r:id="rId5"/>
    <p:sldId id="610" r:id="rId6"/>
    <p:sldId id="611" r:id="rId7"/>
    <p:sldId id="614" r:id="rId8"/>
    <p:sldId id="615" r:id="rId9"/>
    <p:sldId id="616" r:id="rId10"/>
    <p:sldId id="617" r:id="rId11"/>
    <p:sldId id="618" r:id="rId12"/>
    <p:sldId id="619" r:id="rId13"/>
    <p:sldId id="652" r:id="rId14"/>
    <p:sldId id="622" r:id="rId15"/>
    <p:sldId id="623" r:id="rId16"/>
    <p:sldId id="632" r:id="rId17"/>
    <p:sldId id="624" r:id="rId18"/>
    <p:sldId id="634" r:id="rId19"/>
    <p:sldId id="625" r:id="rId20"/>
    <p:sldId id="626" r:id="rId21"/>
    <p:sldId id="627" r:id="rId22"/>
    <p:sldId id="628" r:id="rId23"/>
    <p:sldId id="635" r:id="rId24"/>
    <p:sldId id="629" r:id="rId25"/>
    <p:sldId id="630" r:id="rId26"/>
    <p:sldId id="637" r:id="rId27"/>
    <p:sldId id="620" r:id="rId28"/>
    <p:sldId id="651" r:id="rId29"/>
    <p:sldId id="639" r:id="rId30"/>
    <p:sldId id="642" r:id="rId31"/>
    <p:sldId id="644" r:id="rId32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zanne van Bruchem" initials="SvB" lastIdx="54" clrIdx="0">
    <p:extLst>
      <p:ext uri="{19B8F6BF-5375-455C-9EA6-DF929625EA0E}">
        <p15:presenceInfo xmlns:p15="http://schemas.microsoft.com/office/powerpoint/2012/main" userId="S::s.van.bruchem@bernheze.org::a7ec1e1a-94c6-451b-aad3-5b0f01456b12" providerId="AD"/>
      </p:ext>
    </p:extLst>
  </p:cmAuthor>
  <p:cmAuthor id="2" name="Melissa van Driel" initials="MvD" lastIdx="7" clrIdx="1">
    <p:extLst>
      <p:ext uri="{19B8F6BF-5375-455C-9EA6-DF929625EA0E}">
        <p15:presenceInfo xmlns:p15="http://schemas.microsoft.com/office/powerpoint/2012/main" userId="S::m.van.driel@bernheze.org::0dbfa59f-f02a-4150-8f18-98fc4d285f5b" providerId="AD"/>
      </p:ext>
    </p:extLst>
  </p:cmAuthor>
  <p:cmAuthor id="3" name="Aafke Lettinga" initials="AL" lastIdx="5" clrIdx="2">
    <p:extLst>
      <p:ext uri="{19B8F6BF-5375-455C-9EA6-DF929625EA0E}">
        <p15:presenceInfo xmlns:p15="http://schemas.microsoft.com/office/powerpoint/2012/main" userId="S::aafke.lettinga@dimensus.nl::704a47bb-2549-489d-8d00-0ed40e07bdb7" providerId="AD"/>
      </p:ext>
    </p:extLst>
  </p:cmAuthor>
  <p:cmAuthor id="4" name="Teus Visser | Dimensus" initials="TV|D" lastIdx="22" clrIdx="3">
    <p:extLst>
      <p:ext uri="{19B8F6BF-5375-455C-9EA6-DF929625EA0E}">
        <p15:presenceInfo xmlns:p15="http://schemas.microsoft.com/office/powerpoint/2012/main" userId="S::teus.visser@dimensus.nl::5871d917-3a36-4218-952f-3fed6186a7cf" providerId="AD"/>
      </p:ext>
    </p:extLst>
  </p:cmAuthor>
  <p:cmAuthor id="5" name="Lilian Bosten" initials="LB" lastIdx="1" clrIdx="4">
    <p:extLst>
      <p:ext uri="{19B8F6BF-5375-455C-9EA6-DF929625EA0E}">
        <p15:presenceInfo xmlns:p15="http://schemas.microsoft.com/office/powerpoint/2012/main" userId="S::Lilian.Bosten@dimensus.nl::db616a9b-76fa-4e68-b55b-0d13a75733b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6618"/>
    <a:srgbClr val="568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84959" autoAdjust="0"/>
  </p:normalViewPr>
  <p:slideViewPr>
    <p:cSldViewPr snapToGrid="0">
      <p:cViewPr varScale="1">
        <p:scale>
          <a:sx n="106" d="100"/>
          <a:sy n="106" d="100"/>
        </p:scale>
        <p:origin x="70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ian Bosten" userId="db616a9b-76fa-4e68-b55b-0d13a75733b0" providerId="ADAL" clId="{66AB789A-F6AC-41DC-8003-778E094414D4}"/>
    <pc:docChg chg="undo custSel addSld delSld modSld sldOrd">
      <pc:chgData name="Lilian Bosten" userId="db616a9b-76fa-4e68-b55b-0d13a75733b0" providerId="ADAL" clId="{66AB789A-F6AC-41DC-8003-778E094414D4}" dt="2021-11-02T07:58:47.144" v="433" actId="1076"/>
      <pc:docMkLst>
        <pc:docMk/>
      </pc:docMkLst>
      <pc:sldChg chg="del">
        <pc:chgData name="Lilian Bosten" userId="db616a9b-76fa-4e68-b55b-0d13a75733b0" providerId="ADAL" clId="{66AB789A-F6AC-41DC-8003-778E094414D4}" dt="2021-11-02T07:58:29.785" v="432" actId="47"/>
        <pc:sldMkLst>
          <pc:docMk/>
          <pc:sldMk cId="2431402433" sldId="416"/>
        </pc:sldMkLst>
      </pc:sldChg>
      <pc:sldChg chg="del">
        <pc:chgData name="Lilian Bosten" userId="db616a9b-76fa-4e68-b55b-0d13a75733b0" providerId="ADAL" clId="{66AB789A-F6AC-41DC-8003-778E094414D4}" dt="2021-11-01T09:42:33.786" v="82" actId="47"/>
        <pc:sldMkLst>
          <pc:docMk/>
          <pc:sldMk cId="1310473945" sldId="608"/>
        </pc:sldMkLst>
      </pc:sldChg>
      <pc:sldChg chg="del">
        <pc:chgData name="Lilian Bosten" userId="db616a9b-76fa-4e68-b55b-0d13a75733b0" providerId="ADAL" clId="{66AB789A-F6AC-41DC-8003-778E094414D4}" dt="2021-11-01T10:12:11.493" v="83" actId="47"/>
        <pc:sldMkLst>
          <pc:docMk/>
          <pc:sldMk cId="1205049569" sldId="609"/>
        </pc:sldMkLst>
      </pc:sldChg>
      <pc:sldChg chg="modSp mod ord">
        <pc:chgData name="Lilian Bosten" userId="db616a9b-76fa-4e68-b55b-0d13a75733b0" providerId="ADAL" clId="{66AB789A-F6AC-41DC-8003-778E094414D4}" dt="2021-11-01T09:42:28.379" v="81" actId="6549"/>
        <pc:sldMkLst>
          <pc:docMk/>
          <pc:sldMk cId="1099597142" sldId="610"/>
        </pc:sldMkLst>
        <pc:spChg chg="mod">
          <ac:chgData name="Lilian Bosten" userId="db616a9b-76fa-4e68-b55b-0d13a75733b0" providerId="ADAL" clId="{66AB789A-F6AC-41DC-8003-778E094414D4}" dt="2021-11-01T09:42:28.379" v="81" actId="6549"/>
          <ac:spMkLst>
            <pc:docMk/>
            <pc:sldMk cId="1099597142" sldId="610"/>
            <ac:spMk id="5" creationId="{524B7BCB-5CE2-41E6-AF26-22AB6B839AA8}"/>
          </ac:spMkLst>
        </pc:spChg>
      </pc:sldChg>
      <pc:sldChg chg="delSp modSp mod">
        <pc:chgData name="Lilian Bosten" userId="db616a9b-76fa-4e68-b55b-0d13a75733b0" providerId="ADAL" clId="{66AB789A-F6AC-41DC-8003-778E094414D4}" dt="2021-11-01T11:29:26.266" v="139" actId="14100"/>
        <pc:sldMkLst>
          <pc:docMk/>
          <pc:sldMk cId="1771404153" sldId="611"/>
        </pc:sldMkLst>
        <pc:spChg chg="del">
          <ac:chgData name="Lilian Bosten" userId="db616a9b-76fa-4e68-b55b-0d13a75733b0" providerId="ADAL" clId="{66AB789A-F6AC-41DC-8003-778E094414D4}" dt="2021-11-01T10:32:08.512" v="86" actId="21"/>
          <ac:spMkLst>
            <pc:docMk/>
            <pc:sldMk cId="1771404153" sldId="611"/>
            <ac:spMk id="10" creationId="{E8F32C3A-A47B-4EEF-A967-429BFAE096D8}"/>
          </ac:spMkLst>
        </pc:spChg>
        <pc:graphicFrameChg chg="mod">
          <ac:chgData name="Lilian Bosten" userId="db616a9b-76fa-4e68-b55b-0d13a75733b0" providerId="ADAL" clId="{66AB789A-F6AC-41DC-8003-778E094414D4}" dt="2021-11-01T11:29:26.266" v="139" actId="14100"/>
          <ac:graphicFrameMkLst>
            <pc:docMk/>
            <pc:sldMk cId="1771404153" sldId="611"/>
            <ac:graphicFrameMk id="11" creationId="{3964A887-9FBC-48BD-8AB6-DF1297499FBF}"/>
          </ac:graphicFrameMkLst>
        </pc:graphicFrameChg>
      </pc:sldChg>
      <pc:sldChg chg="del">
        <pc:chgData name="Lilian Bosten" userId="db616a9b-76fa-4e68-b55b-0d13a75733b0" providerId="ADAL" clId="{66AB789A-F6AC-41DC-8003-778E094414D4}" dt="2021-11-01T10:32:01.732" v="84" actId="47"/>
        <pc:sldMkLst>
          <pc:docMk/>
          <pc:sldMk cId="150831016" sldId="612"/>
        </pc:sldMkLst>
      </pc:sldChg>
      <pc:sldChg chg="delSp modSp mod">
        <pc:chgData name="Lilian Bosten" userId="db616a9b-76fa-4e68-b55b-0d13a75733b0" providerId="ADAL" clId="{66AB789A-F6AC-41DC-8003-778E094414D4}" dt="2021-11-01T11:29:12.375" v="136" actId="14100"/>
        <pc:sldMkLst>
          <pc:docMk/>
          <pc:sldMk cId="1112791045" sldId="614"/>
        </pc:sldMkLst>
        <pc:spChg chg="del">
          <ac:chgData name="Lilian Bosten" userId="db616a9b-76fa-4e68-b55b-0d13a75733b0" providerId="ADAL" clId="{66AB789A-F6AC-41DC-8003-778E094414D4}" dt="2021-11-01T10:38:34.598" v="88" actId="21"/>
          <ac:spMkLst>
            <pc:docMk/>
            <pc:sldMk cId="1112791045" sldId="614"/>
            <ac:spMk id="10" creationId="{E8F32C3A-A47B-4EEF-A967-429BFAE096D8}"/>
          </ac:spMkLst>
        </pc:spChg>
        <pc:graphicFrameChg chg="mod">
          <ac:chgData name="Lilian Bosten" userId="db616a9b-76fa-4e68-b55b-0d13a75733b0" providerId="ADAL" clId="{66AB789A-F6AC-41DC-8003-778E094414D4}" dt="2021-11-01T11:29:12.375" v="136" actId="14100"/>
          <ac:graphicFrameMkLst>
            <pc:docMk/>
            <pc:sldMk cId="1112791045" sldId="614"/>
            <ac:graphicFrameMk id="9" creationId="{C641BCF0-0F82-4E73-9D38-7218DDF33046}"/>
          </ac:graphicFrameMkLst>
        </pc:graphicFrameChg>
        <pc:graphicFrameChg chg="mod">
          <ac:chgData name="Lilian Bosten" userId="db616a9b-76fa-4e68-b55b-0d13a75733b0" providerId="ADAL" clId="{66AB789A-F6AC-41DC-8003-778E094414D4}" dt="2021-11-01T11:29:00.581" v="133" actId="1076"/>
          <ac:graphicFrameMkLst>
            <pc:docMk/>
            <pc:sldMk cId="1112791045" sldId="614"/>
            <ac:graphicFrameMk id="17" creationId="{39157810-AF0F-41C5-93D3-FBF62B5DD473}"/>
          </ac:graphicFrameMkLst>
        </pc:graphicFrameChg>
      </pc:sldChg>
      <pc:sldChg chg="delSp modSp mod">
        <pc:chgData name="Lilian Bosten" userId="db616a9b-76fa-4e68-b55b-0d13a75733b0" providerId="ADAL" clId="{66AB789A-F6AC-41DC-8003-778E094414D4}" dt="2021-11-01T11:28:48.920" v="131" actId="1076"/>
        <pc:sldMkLst>
          <pc:docMk/>
          <pc:sldMk cId="4192924112" sldId="615"/>
        </pc:sldMkLst>
        <pc:spChg chg="del">
          <ac:chgData name="Lilian Bosten" userId="db616a9b-76fa-4e68-b55b-0d13a75733b0" providerId="ADAL" clId="{66AB789A-F6AC-41DC-8003-778E094414D4}" dt="2021-11-01T11:07:51.326" v="92" actId="21"/>
          <ac:spMkLst>
            <pc:docMk/>
            <pc:sldMk cId="4192924112" sldId="615"/>
            <ac:spMk id="10" creationId="{E8F32C3A-A47B-4EEF-A967-429BFAE096D8}"/>
          </ac:spMkLst>
        </pc:spChg>
        <pc:graphicFrameChg chg="mod">
          <ac:chgData name="Lilian Bosten" userId="db616a9b-76fa-4e68-b55b-0d13a75733b0" providerId="ADAL" clId="{66AB789A-F6AC-41DC-8003-778E094414D4}" dt="2021-11-01T11:28:48.920" v="131" actId="1076"/>
          <ac:graphicFrameMkLst>
            <pc:docMk/>
            <pc:sldMk cId="4192924112" sldId="615"/>
            <ac:graphicFrameMk id="8" creationId="{99510727-8784-4436-ABA4-50557EFDC132}"/>
          </ac:graphicFrameMkLst>
        </pc:graphicFrameChg>
      </pc:sldChg>
      <pc:sldChg chg="delSp modSp mod">
        <pc:chgData name="Lilian Bosten" userId="db616a9b-76fa-4e68-b55b-0d13a75733b0" providerId="ADAL" clId="{66AB789A-F6AC-41DC-8003-778E094414D4}" dt="2021-11-01T11:28:38.650" v="129" actId="1076"/>
        <pc:sldMkLst>
          <pc:docMk/>
          <pc:sldMk cId="4104950678" sldId="616"/>
        </pc:sldMkLst>
        <pc:spChg chg="del mod">
          <ac:chgData name="Lilian Bosten" userId="db616a9b-76fa-4e68-b55b-0d13a75733b0" providerId="ADAL" clId="{66AB789A-F6AC-41DC-8003-778E094414D4}" dt="2021-11-01T11:18:23.954" v="95" actId="21"/>
          <ac:spMkLst>
            <pc:docMk/>
            <pc:sldMk cId="4104950678" sldId="616"/>
            <ac:spMk id="10" creationId="{E8F32C3A-A47B-4EEF-A967-429BFAE096D8}"/>
          </ac:spMkLst>
        </pc:spChg>
        <pc:graphicFrameChg chg="mod">
          <ac:chgData name="Lilian Bosten" userId="db616a9b-76fa-4e68-b55b-0d13a75733b0" providerId="ADAL" clId="{66AB789A-F6AC-41DC-8003-778E094414D4}" dt="2021-11-01T11:28:33.060" v="128" actId="1076"/>
          <ac:graphicFrameMkLst>
            <pc:docMk/>
            <pc:sldMk cId="4104950678" sldId="616"/>
            <ac:graphicFrameMk id="14" creationId="{07884B9C-7E0F-4421-955A-6C74B24DE0AE}"/>
          </ac:graphicFrameMkLst>
        </pc:graphicFrameChg>
        <pc:graphicFrameChg chg="mod">
          <ac:chgData name="Lilian Bosten" userId="db616a9b-76fa-4e68-b55b-0d13a75733b0" providerId="ADAL" clId="{66AB789A-F6AC-41DC-8003-778E094414D4}" dt="2021-11-01T11:28:38.650" v="129" actId="1076"/>
          <ac:graphicFrameMkLst>
            <pc:docMk/>
            <pc:sldMk cId="4104950678" sldId="616"/>
            <ac:graphicFrameMk id="15" creationId="{0F45C0FB-8D0F-4686-BD5E-EF39B18E2821}"/>
          </ac:graphicFrameMkLst>
        </pc:graphicFrameChg>
      </pc:sldChg>
      <pc:sldChg chg="delSp modSp mod">
        <pc:chgData name="Lilian Bosten" userId="db616a9b-76fa-4e68-b55b-0d13a75733b0" providerId="ADAL" clId="{66AB789A-F6AC-41DC-8003-778E094414D4}" dt="2021-11-01T11:28:14.395" v="127" actId="1076"/>
        <pc:sldMkLst>
          <pc:docMk/>
          <pc:sldMk cId="3091863028" sldId="617"/>
        </pc:sldMkLst>
        <pc:spChg chg="del mod">
          <ac:chgData name="Lilian Bosten" userId="db616a9b-76fa-4e68-b55b-0d13a75733b0" providerId="ADAL" clId="{66AB789A-F6AC-41DC-8003-778E094414D4}" dt="2021-11-01T11:23:03.425" v="112" actId="21"/>
          <ac:spMkLst>
            <pc:docMk/>
            <pc:sldMk cId="3091863028" sldId="617"/>
            <ac:spMk id="10" creationId="{E8F32C3A-A47B-4EEF-A967-429BFAE096D8}"/>
          </ac:spMkLst>
        </pc:spChg>
        <pc:graphicFrameChg chg="mod">
          <ac:chgData name="Lilian Bosten" userId="db616a9b-76fa-4e68-b55b-0d13a75733b0" providerId="ADAL" clId="{66AB789A-F6AC-41DC-8003-778E094414D4}" dt="2021-11-01T11:28:14.395" v="127" actId="1076"/>
          <ac:graphicFrameMkLst>
            <pc:docMk/>
            <pc:sldMk cId="3091863028" sldId="617"/>
            <ac:graphicFrameMk id="9" creationId="{3F8FA797-CEA3-4F78-8510-B395A380E87C}"/>
          </ac:graphicFrameMkLst>
        </pc:graphicFrameChg>
      </pc:sldChg>
      <pc:sldChg chg="delSp modSp mod">
        <pc:chgData name="Lilian Bosten" userId="db616a9b-76fa-4e68-b55b-0d13a75733b0" providerId="ADAL" clId="{66AB789A-F6AC-41DC-8003-778E094414D4}" dt="2021-11-01T11:27:41.089" v="121" actId="1076"/>
        <pc:sldMkLst>
          <pc:docMk/>
          <pc:sldMk cId="2979189915" sldId="618"/>
        </pc:sldMkLst>
        <pc:spChg chg="del">
          <ac:chgData name="Lilian Bosten" userId="db616a9b-76fa-4e68-b55b-0d13a75733b0" providerId="ADAL" clId="{66AB789A-F6AC-41DC-8003-778E094414D4}" dt="2021-11-01T11:27:06.193" v="116" actId="21"/>
          <ac:spMkLst>
            <pc:docMk/>
            <pc:sldMk cId="2979189915" sldId="618"/>
            <ac:spMk id="10" creationId="{E8F32C3A-A47B-4EEF-A967-429BFAE096D8}"/>
          </ac:spMkLst>
        </pc:spChg>
        <pc:graphicFrameChg chg="mod">
          <ac:chgData name="Lilian Bosten" userId="db616a9b-76fa-4e68-b55b-0d13a75733b0" providerId="ADAL" clId="{66AB789A-F6AC-41DC-8003-778E094414D4}" dt="2021-11-01T11:27:41.089" v="121" actId="1076"/>
          <ac:graphicFrameMkLst>
            <pc:docMk/>
            <pc:sldMk cId="2979189915" sldId="618"/>
            <ac:graphicFrameMk id="12" creationId="{E13DD447-4C2A-40EE-9345-458921144B6B}"/>
          </ac:graphicFrameMkLst>
        </pc:graphicFrameChg>
      </pc:sldChg>
      <pc:sldChg chg="delSp modSp mod">
        <pc:chgData name="Lilian Bosten" userId="db616a9b-76fa-4e68-b55b-0d13a75733b0" providerId="ADAL" clId="{66AB789A-F6AC-41DC-8003-778E094414D4}" dt="2021-11-01T11:37:15.266" v="144" actId="14100"/>
        <pc:sldMkLst>
          <pc:docMk/>
          <pc:sldMk cId="4044519828" sldId="619"/>
        </pc:sldMkLst>
        <pc:spChg chg="del">
          <ac:chgData name="Lilian Bosten" userId="db616a9b-76fa-4e68-b55b-0d13a75733b0" providerId="ADAL" clId="{66AB789A-F6AC-41DC-8003-778E094414D4}" dt="2021-11-01T11:37:03.231" v="140" actId="21"/>
          <ac:spMkLst>
            <pc:docMk/>
            <pc:sldMk cId="4044519828" sldId="619"/>
            <ac:spMk id="10" creationId="{E8F32C3A-A47B-4EEF-A967-429BFAE096D8}"/>
          </ac:spMkLst>
        </pc:spChg>
        <pc:graphicFrameChg chg="mod">
          <ac:chgData name="Lilian Bosten" userId="db616a9b-76fa-4e68-b55b-0d13a75733b0" providerId="ADAL" clId="{66AB789A-F6AC-41DC-8003-778E094414D4}" dt="2021-11-01T11:37:15.266" v="144" actId="14100"/>
          <ac:graphicFrameMkLst>
            <pc:docMk/>
            <pc:sldMk cId="4044519828" sldId="619"/>
            <ac:graphicFrameMk id="12" creationId="{73023542-572E-43E5-81EB-5CD22048E4C3}"/>
          </ac:graphicFrameMkLst>
        </pc:graphicFrameChg>
      </pc:sldChg>
      <pc:sldChg chg="delSp modSp mod">
        <pc:chgData name="Lilian Bosten" userId="db616a9b-76fa-4e68-b55b-0d13a75733b0" providerId="ADAL" clId="{66AB789A-F6AC-41DC-8003-778E094414D4}" dt="2021-11-01T19:56:18.240" v="355" actId="14100"/>
        <pc:sldMkLst>
          <pc:docMk/>
          <pc:sldMk cId="3231145743" sldId="620"/>
        </pc:sldMkLst>
        <pc:spChg chg="del">
          <ac:chgData name="Lilian Bosten" userId="db616a9b-76fa-4e68-b55b-0d13a75733b0" providerId="ADAL" clId="{66AB789A-F6AC-41DC-8003-778E094414D4}" dt="2021-11-01T19:55:54.248" v="348" actId="21"/>
          <ac:spMkLst>
            <pc:docMk/>
            <pc:sldMk cId="3231145743" sldId="620"/>
            <ac:spMk id="10" creationId="{E8F32C3A-A47B-4EEF-A967-429BFAE096D8}"/>
          </ac:spMkLst>
        </pc:spChg>
        <pc:graphicFrameChg chg="mod">
          <ac:chgData name="Lilian Bosten" userId="db616a9b-76fa-4e68-b55b-0d13a75733b0" providerId="ADAL" clId="{66AB789A-F6AC-41DC-8003-778E094414D4}" dt="2021-11-01T19:56:18.240" v="355" actId="14100"/>
          <ac:graphicFrameMkLst>
            <pc:docMk/>
            <pc:sldMk cId="3231145743" sldId="620"/>
            <ac:graphicFrameMk id="8" creationId="{7CC41286-1B18-4BA0-BB93-BC171527A167}"/>
          </ac:graphicFrameMkLst>
        </pc:graphicFrameChg>
      </pc:sldChg>
      <pc:sldChg chg="del">
        <pc:chgData name="Lilian Bosten" userId="db616a9b-76fa-4e68-b55b-0d13a75733b0" providerId="ADAL" clId="{66AB789A-F6AC-41DC-8003-778E094414D4}" dt="2021-11-01T11:19:29.119" v="110" actId="47"/>
        <pc:sldMkLst>
          <pc:docMk/>
          <pc:sldMk cId="3663545947" sldId="621"/>
        </pc:sldMkLst>
      </pc:sldChg>
      <pc:sldChg chg="delSp modSp mod">
        <pc:chgData name="Lilian Bosten" userId="db616a9b-76fa-4e68-b55b-0d13a75733b0" providerId="ADAL" clId="{66AB789A-F6AC-41DC-8003-778E094414D4}" dt="2021-11-01T14:18:18.364" v="153" actId="14100"/>
        <pc:sldMkLst>
          <pc:docMk/>
          <pc:sldMk cId="3550720573" sldId="622"/>
        </pc:sldMkLst>
        <pc:spChg chg="del">
          <ac:chgData name="Lilian Bosten" userId="db616a9b-76fa-4e68-b55b-0d13a75733b0" providerId="ADAL" clId="{66AB789A-F6AC-41DC-8003-778E094414D4}" dt="2021-11-01T14:18:07.786" v="150" actId="21"/>
          <ac:spMkLst>
            <pc:docMk/>
            <pc:sldMk cId="3550720573" sldId="622"/>
            <ac:spMk id="10" creationId="{E8F32C3A-A47B-4EEF-A967-429BFAE096D8}"/>
          </ac:spMkLst>
        </pc:spChg>
        <pc:graphicFrameChg chg="mod">
          <ac:chgData name="Lilian Bosten" userId="db616a9b-76fa-4e68-b55b-0d13a75733b0" providerId="ADAL" clId="{66AB789A-F6AC-41DC-8003-778E094414D4}" dt="2021-11-01T14:18:18.364" v="153" actId="14100"/>
          <ac:graphicFrameMkLst>
            <pc:docMk/>
            <pc:sldMk cId="3550720573" sldId="622"/>
            <ac:graphicFrameMk id="8" creationId="{D5D30154-CCE1-4C36-AA25-E9FEC897760B}"/>
          </ac:graphicFrameMkLst>
        </pc:graphicFrameChg>
      </pc:sldChg>
      <pc:sldChg chg="delSp modSp mod">
        <pc:chgData name="Lilian Bosten" userId="db616a9b-76fa-4e68-b55b-0d13a75733b0" providerId="ADAL" clId="{66AB789A-F6AC-41DC-8003-778E094414D4}" dt="2021-11-01T14:21:22.120" v="165" actId="1076"/>
        <pc:sldMkLst>
          <pc:docMk/>
          <pc:sldMk cId="2267612082" sldId="623"/>
        </pc:sldMkLst>
        <pc:spChg chg="del">
          <ac:chgData name="Lilian Bosten" userId="db616a9b-76fa-4e68-b55b-0d13a75733b0" providerId="ADAL" clId="{66AB789A-F6AC-41DC-8003-778E094414D4}" dt="2021-11-01T14:20:45.054" v="154" actId="21"/>
          <ac:spMkLst>
            <pc:docMk/>
            <pc:sldMk cId="2267612082" sldId="623"/>
            <ac:spMk id="10" creationId="{E8F32C3A-A47B-4EEF-A967-429BFAE096D8}"/>
          </ac:spMkLst>
        </pc:spChg>
        <pc:graphicFrameChg chg="mod">
          <ac:chgData name="Lilian Bosten" userId="db616a9b-76fa-4e68-b55b-0d13a75733b0" providerId="ADAL" clId="{66AB789A-F6AC-41DC-8003-778E094414D4}" dt="2021-11-01T14:21:22.120" v="165" actId="1076"/>
          <ac:graphicFrameMkLst>
            <pc:docMk/>
            <pc:sldMk cId="2267612082" sldId="623"/>
            <ac:graphicFrameMk id="9" creationId="{DCE037C7-AC41-46B4-91CC-317910305905}"/>
          </ac:graphicFrameMkLst>
        </pc:graphicFrameChg>
        <pc:graphicFrameChg chg="mod">
          <ac:chgData name="Lilian Bosten" userId="db616a9b-76fa-4e68-b55b-0d13a75733b0" providerId="ADAL" clId="{66AB789A-F6AC-41DC-8003-778E094414D4}" dt="2021-11-01T14:21:08.843" v="161" actId="14100"/>
          <ac:graphicFrameMkLst>
            <pc:docMk/>
            <pc:sldMk cId="2267612082" sldId="623"/>
            <ac:graphicFrameMk id="15" creationId="{34938B75-262E-499C-ABF5-8B2FB87D8F81}"/>
          </ac:graphicFrameMkLst>
        </pc:graphicFrameChg>
      </pc:sldChg>
      <pc:sldChg chg="delSp modSp mod ord">
        <pc:chgData name="Lilian Bosten" userId="db616a9b-76fa-4e68-b55b-0d13a75733b0" providerId="ADAL" clId="{66AB789A-F6AC-41DC-8003-778E094414D4}" dt="2021-11-01T14:53:08.556" v="191"/>
        <pc:sldMkLst>
          <pc:docMk/>
          <pc:sldMk cId="1537145242" sldId="624"/>
        </pc:sldMkLst>
        <pc:spChg chg="del">
          <ac:chgData name="Lilian Bosten" userId="db616a9b-76fa-4e68-b55b-0d13a75733b0" providerId="ADAL" clId="{66AB789A-F6AC-41DC-8003-778E094414D4}" dt="2021-11-01T14:52:39.462" v="184" actId="21"/>
          <ac:spMkLst>
            <pc:docMk/>
            <pc:sldMk cId="1537145242" sldId="624"/>
            <ac:spMk id="10" creationId="{E8F32C3A-A47B-4EEF-A967-429BFAE096D8}"/>
          </ac:spMkLst>
        </pc:spChg>
        <pc:graphicFrameChg chg="mod">
          <ac:chgData name="Lilian Bosten" userId="db616a9b-76fa-4e68-b55b-0d13a75733b0" providerId="ADAL" clId="{66AB789A-F6AC-41DC-8003-778E094414D4}" dt="2021-11-01T14:52:58.040" v="189" actId="14100"/>
          <ac:graphicFrameMkLst>
            <pc:docMk/>
            <pc:sldMk cId="1537145242" sldId="624"/>
            <ac:graphicFrameMk id="8" creationId="{7D12EDEB-F013-4158-AB90-E1D803C25C07}"/>
          </ac:graphicFrameMkLst>
        </pc:graphicFrameChg>
      </pc:sldChg>
      <pc:sldChg chg="delSp modSp mod">
        <pc:chgData name="Lilian Bosten" userId="db616a9b-76fa-4e68-b55b-0d13a75733b0" providerId="ADAL" clId="{66AB789A-F6AC-41DC-8003-778E094414D4}" dt="2021-11-01T15:00:27.630" v="194" actId="1076"/>
        <pc:sldMkLst>
          <pc:docMk/>
          <pc:sldMk cId="3502250906" sldId="625"/>
        </pc:sldMkLst>
        <pc:spChg chg="del">
          <ac:chgData name="Lilian Bosten" userId="db616a9b-76fa-4e68-b55b-0d13a75733b0" providerId="ADAL" clId="{66AB789A-F6AC-41DC-8003-778E094414D4}" dt="2021-11-01T15:00:18.974" v="192" actId="21"/>
          <ac:spMkLst>
            <pc:docMk/>
            <pc:sldMk cId="3502250906" sldId="625"/>
            <ac:spMk id="10" creationId="{E8F32C3A-A47B-4EEF-A967-429BFAE096D8}"/>
          </ac:spMkLst>
        </pc:spChg>
        <pc:graphicFrameChg chg="mod">
          <ac:chgData name="Lilian Bosten" userId="db616a9b-76fa-4e68-b55b-0d13a75733b0" providerId="ADAL" clId="{66AB789A-F6AC-41DC-8003-778E094414D4}" dt="2021-11-01T15:00:27.630" v="194" actId="1076"/>
          <ac:graphicFrameMkLst>
            <pc:docMk/>
            <pc:sldMk cId="3502250906" sldId="625"/>
            <ac:graphicFrameMk id="9" creationId="{13059614-28A5-48CD-941A-3031D759D7E9}"/>
          </ac:graphicFrameMkLst>
        </pc:graphicFrameChg>
      </pc:sldChg>
      <pc:sldChg chg="delSp modSp mod">
        <pc:chgData name="Lilian Bosten" userId="db616a9b-76fa-4e68-b55b-0d13a75733b0" providerId="ADAL" clId="{66AB789A-F6AC-41DC-8003-778E094414D4}" dt="2021-11-01T15:19:00.912" v="203" actId="14100"/>
        <pc:sldMkLst>
          <pc:docMk/>
          <pc:sldMk cId="229991037" sldId="626"/>
        </pc:sldMkLst>
        <pc:spChg chg="del">
          <ac:chgData name="Lilian Bosten" userId="db616a9b-76fa-4e68-b55b-0d13a75733b0" providerId="ADAL" clId="{66AB789A-F6AC-41DC-8003-778E094414D4}" dt="2021-11-01T15:18:31.502" v="195" actId="21"/>
          <ac:spMkLst>
            <pc:docMk/>
            <pc:sldMk cId="229991037" sldId="626"/>
            <ac:spMk id="10" creationId="{E8F32C3A-A47B-4EEF-A967-429BFAE096D8}"/>
          </ac:spMkLst>
        </pc:spChg>
        <pc:graphicFrameChg chg="mod">
          <ac:chgData name="Lilian Bosten" userId="db616a9b-76fa-4e68-b55b-0d13a75733b0" providerId="ADAL" clId="{66AB789A-F6AC-41DC-8003-778E094414D4}" dt="2021-11-01T15:18:50.573" v="200" actId="14100"/>
          <ac:graphicFrameMkLst>
            <pc:docMk/>
            <pc:sldMk cId="229991037" sldId="626"/>
            <ac:graphicFrameMk id="14" creationId="{BFF5C908-189D-46C7-9554-5251CADBFCE0}"/>
          </ac:graphicFrameMkLst>
        </pc:graphicFrameChg>
        <pc:graphicFrameChg chg="mod">
          <ac:chgData name="Lilian Bosten" userId="db616a9b-76fa-4e68-b55b-0d13a75733b0" providerId="ADAL" clId="{66AB789A-F6AC-41DC-8003-778E094414D4}" dt="2021-11-01T15:19:00.912" v="203" actId="14100"/>
          <ac:graphicFrameMkLst>
            <pc:docMk/>
            <pc:sldMk cId="229991037" sldId="626"/>
            <ac:graphicFrameMk id="15" creationId="{AB09656E-8A75-4144-9539-78CBCE91FB56}"/>
          </ac:graphicFrameMkLst>
        </pc:graphicFrameChg>
      </pc:sldChg>
      <pc:sldChg chg="delSp modSp mod">
        <pc:chgData name="Lilian Bosten" userId="db616a9b-76fa-4e68-b55b-0d13a75733b0" providerId="ADAL" clId="{66AB789A-F6AC-41DC-8003-778E094414D4}" dt="2021-11-01T15:25:30.483" v="215" actId="1076"/>
        <pc:sldMkLst>
          <pc:docMk/>
          <pc:sldMk cId="1745838237" sldId="627"/>
        </pc:sldMkLst>
        <pc:spChg chg="del">
          <ac:chgData name="Lilian Bosten" userId="db616a9b-76fa-4e68-b55b-0d13a75733b0" providerId="ADAL" clId="{66AB789A-F6AC-41DC-8003-778E094414D4}" dt="2021-11-01T15:24:42.241" v="204" actId="21"/>
          <ac:spMkLst>
            <pc:docMk/>
            <pc:sldMk cId="1745838237" sldId="627"/>
            <ac:spMk id="10" creationId="{E8F32C3A-A47B-4EEF-A967-429BFAE096D8}"/>
          </ac:spMkLst>
        </pc:spChg>
        <pc:graphicFrameChg chg="mod">
          <ac:chgData name="Lilian Bosten" userId="db616a9b-76fa-4e68-b55b-0d13a75733b0" providerId="ADAL" clId="{66AB789A-F6AC-41DC-8003-778E094414D4}" dt="2021-11-01T15:25:21.181" v="212" actId="14100"/>
          <ac:graphicFrameMkLst>
            <pc:docMk/>
            <pc:sldMk cId="1745838237" sldId="627"/>
            <ac:graphicFrameMk id="15" creationId="{5AEDF8C5-B238-4D84-9B2C-0A57DF11DE2D}"/>
          </ac:graphicFrameMkLst>
        </pc:graphicFrameChg>
        <pc:graphicFrameChg chg="mod">
          <ac:chgData name="Lilian Bosten" userId="db616a9b-76fa-4e68-b55b-0d13a75733b0" providerId="ADAL" clId="{66AB789A-F6AC-41DC-8003-778E094414D4}" dt="2021-11-01T15:25:30.483" v="215" actId="1076"/>
          <ac:graphicFrameMkLst>
            <pc:docMk/>
            <pc:sldMk cId="1745838237" sldId="627"/>
            <ac:graphicFrameMk id="16" creationId="{8F6D0D62-B37E-4237-8A20-5AF2FE396E43}"/>
          </ac:graphicFrameMkLst>
        </pc:graphicFrameChg>
      </pc:sldChg>
      <pc:sldChg chg="delSp modSp mod">
        <pc:chgData name="Lilian Bosten" userId="db616a9b-76fa-4e68-b55b-0d13a75733b0" providerId="ADAL" clId="{66AB789A-F6AC-41DC-8003-778E094414D4}" dt="2021-11-01T15:30:08.398" v="224" actId="14100"/>
        <pc:sldMkLst>
          <pc:docMk/>
          <pc:sldMk cId="1487265198" sldId="628"/>
        </pc:sldMkLst>
        <pc:spChg chg="del">
          <ac:chgData name="Lilian Bosten" userId="db616a9b-76fa-4e68-b55b-0d13a75733b0" providerId="ADAL" clId="{66AB789A-F6AC-41DC-8003-778E094414D4}" dt="2021-11-01T15:29:38.051" v="216" actId="21"/>
          <ac:spMkLst>
            <pc:docMk/>
            <pc:sldMk cId="1487265198" sldId="628"/>
            <ac:spMk id="10" creationId="{E8F32C3A-A47B-4EEF-A967-429BFAE096D8}"/>
          </ac:spMkLst>
        </pc:spChg>
        <pc:graphicFrameChg chg="mod">
          <ac:chgData name="Lilian Bosten" userId="db616a9b-76fa-4e68-b55b-0d13a75733b0" providerId="ADAL" clId="{66AB789A-F6AC-41DC-8003-778E094414D4}" dt="2021-11-01T15:30:00.094" v="222" actId="14100"/>
          <ac:graphicFrameMkLst>
            <pc:docMk/>
            <pc:sldMk cId="1487265198" sldId="628"/>
            <ac:graphicFrameMk id="11" creationId="{0AD6C189-27C3-444E-B078-B3665647B50B}"/>
          </ac:graphicFrameMkLst>
        </pc:graphicFrameChg>
        <pc:graphicFrameChg chg="mod">
          <ac:chgData name="Lilian Bosten" userId="db616a9b-76fa-4e68-b55b-0d13a75733b0" providerId="ADAL" clId="{66AB789A-F6AC-41DC-8003-778E094414D4}" dt="2021-11-01T15:30:08.398" v="224" actId="14100"/>
          <ac:graphicFrameMkLst>
            <pc:docMk/>
            <pc:sldMk cId="1487265198" sldId="628"/>
            <ac:graphicFrameMk id="16" creationId="{56EF2686-A7A4-46A9-A119-780FDA406276}"/>
          </ac:graphicFrameMkLst>
        </pc:graphicFrameChg>
      </pc:sldChg>
      <pc:sldChg chg="delSp modSp mod">
        <pc:chgData name="Lilian Bosten" userId="db616a9b-76fa-4e68-b55b-0d13a75733b0" providerId="ADAL" clId="{66AB789A-F6AC-41DC-8003-778E094414D4}" dt="2021-11-01T16:01:04.340" v="247" actId="1076"/>
        <pc:sldMkLst>
          <pc:docMk/>
          <pc:sldMk cId="600335898" sldId="629"/>
        </pc:sldMkLst>
        <pc:spChg chg="del">
          <ac:chgData name="Lilian Bosten" userId="db616a9b-76fa-4e68-b55b-0d13a75733b0" providerId="ADAL" clId="{66AB789A-F6AC-41DC-8003-778E094414D4}" dt="2021-11-01T16:00:19.597" v="235" actId="21"/>
          <ac:spMkLst>
            <pc:docMk/>
            <pc:sldMk cId="600335898" sldId="629"/>
            <ac:spMk id="10" creationId="{E8F32C3A-A47B-4EEF-A967-429BFAE096D8}"/>
          </ac:spMkLst>
        </pc:spChg>
        <pc:graphicFrameChg chg="mod">
          <ac:chgData name="Lilian Bosten" userId="db616a9b-76fa-4e68-b55b-0d13a75733b0" providerId="ADAL" clId="{66AB789A-F6AC-41DC-8003-778E094414D4}" dt="2021-11-01T16:00:42.284" v="241" actId="14100"/>
          <ac:graphicFrameMkLst>
            <pc:docMk/>
            <pc:sldMk cId="600335898" sldId="629"/>
            <ac:graphicFrameMk id="12" creationId="{E67BCF25-9828-41A5-B89B-553BCD5F3EC6}"/>
          </ac:graphicFrameMkLst>
        </pc:graphicFrameChg>
        <pc:graphicFrameChg chg="mod">
          <ac:chgData name="Lilian Bosten" userId="db616a9b-76fa-4e68-b55b-0d13a75733b0" providerId="ADAL" clId="{66AB789A-F6AC-41DC-8003-778E094414D4}" dt="2021-11-01T16:01:04.340" v="247" actId="1076"/>
          <ac:graphicFrameMkLst>
            <pc:docMk/>
            <pc:sldMk cId="600335898" sldId="629"/>
            <ac:graphicFrameMk id="15" creationId="{4E46AF15-21DD-49CA-901D-FF24947AA2C5}"/>
          </ac:graphicFrameMkLst>
        </pc:graphicFrameChg>
      </pc:sldChg>
      <pc:sldChg chg="delSp modSp mod">
        <pc:chgData name="Lilian Bosten" userId="db616a9b-76fa-4e68-b55b-0d13a75733b0" providerId="ADAL" clId="{66AB789A-F6AC-41DC-8003-778E094414D4}" dt="2021-11-01T19:35:26.120" v="257" actId="1076"/>
        <pc:sldMkLst>
          <pc:docMk/>
          <pc:sldMk cId="3584506430" sldId="630"/>
        </pc:sldMkLst>
        <pc:spChg chg="del">
          <ac:chgData name="Lilian Bosten" userId="db616a9b-76fa-4e68-b55b-0d13a75733b0" providerId="ADAL" clId="{66AB789A-F6AC-41DC-8003-778E094414D4}" dt="2021-11-01T19:34:37.521" v="248" actId="21"/>
          <ac:spMkLst>
            <pc:docMk/>
            <pc:sldMk cId="3584506430" sldId="630"/>
            <ac:spMk id="10" creationId="{E8F32C3A-A47B-4EEF-A967-429BFAE096D8}"/>
          </ac:spMkLst>
        </pc:spChg>
        <pc:graphicFrameChg chg="mod">
          <ac:chgData name="Lilian Bosten" userId="db616a9b-76fa-4e68-b55b-0d13a75733b0" providerId="ADAL" clId="{66AB789A-F6AC-41DC-8003-778E094414D4}" dt="2021-11-01T19:34:58.607" v="252" actId="14100"/>
          <ac:graphicFrameMkLst>
            <pc:docMk/>
            <pc:sldMk cId="3584506430" sldId="630"/>
            <ac:graphicFrameMk id="9" creationId="{73E2889F-AC93-4D4F-A204-36AB67671C3A}"/>
          </ac:graphicFrameMkLst>
        </pc:graphicFrameChg>
        <pc:graphicFrameChg chg="mod">
          <ac:chgData name="Lilian Bosten" userId="db616a9b-76fa-4e68-b55b-0d13a75733b0" providerId="ADAL" clId="{66AB789A-F6AC-41DC-8003-778E094414D4}" dt="2021-11-01T19:35:26.120" v="257" actId="1076"/>
          <ac:graphicFrameMkLst>
            <pc:docMk/>
            <pc:sldMk cId="3584506430" sldId="630"/>
            <ac:graphicFrameMk id="15" creationId="{DDAA3BB5-93A7-40C1-ABC1-9AEBFD184E85}"/>
          </ac:graphicFrameMkLst>
        </pc:graphicFrameChg>
      </pc:sldChg>
      <pc:sldChg chg="delSp modSp del mod">
        <pc:chgData name="Lilian Bosten" userId="db616a9b-76fa-4e68-b55b-0d13a75733b0" providerId="ADAL" clId="{66AB789A-F6AC-41DC-8003-778E094414D4}" dt="2021-11-01T19:52:27.678" v="346" actId="47"/>
        <pc:sldMkLst>
          <pc:docMk/>
          <pc:sldMk cId="2877131926" sldId="631"/>
        </pc:sldMkLst>
        <pc:spChg chg="mod">
          <ac:chgData name="Lilian Bosten" userId="db616a9b-76fa-4e68-b55b-0d13a75733b0" providerId="ADAL" clId="{66AB789A-F6AC-41DC-8003-778E094414D4}" dt="2021-11-01T19:39:57.728" v="318" actId="6549"/>
          <ac:spMkLst>
            <pc:docMk/>
            <pc:sldMk cId="2877131926" sldId="631"/>
            <ac:spMk id="2" creationId="{7267D1E2-D03A-48C6-AF5D-434E6F97BC84}"/>
          </ac:spMkLst>
        </pc:spChg>
        <pc:spChg chg="del">
          <ac:chgData name="Lilian Bosten" userId="db616a9b-76fa-4e68-b55b-0d13a75733b0" providerId="ADAL" clId="{66AB789A-F6AC-41DC-8003-778E094414D4}" dt="2021-11-01T19:39:22.719" v="259" actId="21"/>
          <ac:spMkLst>
            <pc:docMk/>
            <pc:sldMk cId="2877131926" sldId="631"/>
            <ac:spMk id="10" creationId="{E8F32C3A-A47B-4EEF-A967-429BFAE096D8}"/>
          </ac:spMkLst>
        </pc:spChg>
        <pc:graphicFrameChg chg="del">
          <ac:chgData name="Lilian Bosten" userId="db616a9b-76fa-4e68-b55b-0d13a75733b0" providerId="ADAL" clId="{66AB789A-F6AC-41DC-8003-778E094414D4}" dt="2021-11-01T19:39:25.697" v="260" actId="21"/>
          <ac:graphicFrameMkLst>
            <pc:docMk/>
            <pc:sldMk cId="2877131926" sldId="631"/>
            <ac:graphicFrameMk id="11" creationId="{04568A7C-51EE-434A-8626-21F7AA078659}"/>
          </ac:graphicFrameMkLst>
        </pc:graphicFrameChg>
        <pc:graphicFrameChg chg="mod">
          <ac:chgData name="Lilian Bosten" userId="db616a9b-76fa-4e68-b55b-0d13a75733b0" providerId="ADAL" clId="{66AB789A-F6AC-41DC-8003-778E094414D4}" dt="2021-11-01T19:40:15.588" v="323" actId="14100"/>
          <ac:graphicFrameMkLst>
            <pc:docMk/>
            <pc:sldMk cId="2877131926" sldId="631"/>
            <ac:graphicFrameMk id="15" creationId="{C6D46651-6167-46D4-966A-B03FF1C508F0}"/>
          </ac:graphicFrameMkLst>
        </pc:graphicFrameChg>
      </pc:sldChg>
      <pc:sldChg chg="delSp modSp mod">
        <pc:chgData name="Lilian Bosten" userId="db616a9b-76fa-4e68-b55b-0d13a75733b0" providerId="ADAL" clId="{66AB789A-F6AC-41DC-8003-778E094414D4}" dt="2021-11-01T14:24:11.282" v="173" actId="14100"/>
        <pc:sldMkLst>
          <pc:docMk/>
          <pc:sldMk cId="599637567" sldId="632"/>
        </pc:sldMkLst>
        <pc:spChg chg="del">
          <ac:chgData name="Lilian Bosten" userId="db616a9b-76fa-4e68-b55b-0d13a75733b0" providerId="ADAL" clId="{66AB789A-F6AC-41DC-8003-778E094414D4}" dt="2021-11-01T14:23:44.864" v="166" actId="21"/>
          <ac:spMkLst>
            <pc:docMk/>
            <pc:sldMk cId="599637567" sldId="632"/>
            <ac:spMk id="10" creationId="{E8F32C3A-A47B-4EEF-A967-429BFAE096D8}"/>
          </ac:spMkLst>
        </pc:spChg>
        <pc:graphicFrameChg chg="mod">
          <ac:chgData name="Lilian Bosten" userId="db616a9b-76fa-4e68-b55b-0d13a75733b0" providerId="ADAL" clId="{66AB789A-F6AC-41DC-8003-778E094414D4}" dt="2021-11-01T14:24:07.775" v="172" actId="14100"/>
          <ac:graphicFrameMkLst>
            <pc:docMk/>
            <pc:sldMk cId="599637567" sldId="632"/>
            <ac:graphicFrameMk id="14" creationId="{98377902-F17C-48E8-9686-C037209CD9CB}"/>
          </ac:graphicFrameMkLst>
        </pc:graphicFrameChg>
        <pc:graphicFrameChg chg="mod">
          <ac:chgData name="Lilian Bosten" userId="db616a9b-76fa-4e68-b55b-0d13a75733b0" providerId="ADAL" clId="{66AB789A-F6AC-41DC-8003-778E094414D4}" dt="2021-11-01T14:24:11.282" v="173" actId="14100"/>
          <ac:graphicFrameMkLst>
            <pc:docMk/>
            <pc:sldMk cId="599637567" sldId="632"/>
            <ac:graphicFrameMk id="15" creationId="{4B5A0D42-1341-427D-9C22-BAC5FF64DCB7}"/>
          </ac:graphicFrameMkLst>
        </pc:graphicFrameChg>
      </pc:sldChg>
      <pc:sldChg chg="del">
        <pc:chgData name="Lilian Bosten" userId="db616a9b-76fa-4e68-b55b-0d13a75733b0" providerId="ADAL" clId="{66AB789A-F6AC-41DC-8003-778E094414D4}" dt="2021-11-01T14:24:19.713" v="174" actId="47"/>
        <pc:sldMkLst>
          <pc:docMk/>
          <pc:sldMk cId="2911078319" sldId="633"/>
        </pc:sldMkLst>
      </pc:sldChg>
      <pc:sldChg chg="delSp modSp mod">
        <pc:chgData name="Lilian Bosten" userId="db616a9b-76fa-4e68-b55b-0d13a75733b0" providerId="ADAL" clId="{66AB789A-F6AC-41DC-8003-778E094414D4}" dt="2021-11-01T14:50:23.297" v="183" actId="14100"/>
        <pc:sldMkLst>
          <pc:docMk/>
          <pc:sldMk cId="554633834" sldId="634"/>
        </pc:sldMkLst>
        <pc:spChg chg="del mod">
          <ac:chgData name="Lilian Bosten" userId="db616a9b-76fa-4e68-b55b-0d13a75733b0" providerId="ADAL" clId="{66AB789A-F6AC-41DC-8003-778E094414D4}" dt="2021-11-01T14:49:46.898" v="176" actId="21"/>
          <ac:spMkLst>
            <pc:docMk/>
            <pc:sldMk cId="554633834" sldId="634"/>
            <ac:spMk id="10" creationId="{E8F32C3A-A47B-4EEF-A967-429BFAE096D8}"/>
          </ac:spMkLst>
        </pc:spChg>
        <pc:graphicFrameChg chg="mod">
          <ac:chgData name="Lilian Bosten" userId="db616a9b-76fa-4e68-b55b-0d13a75733b0" providerId="ADAL" clId="{66AB789A-F6AC-41DC-8003-778E094414D4}" dt="2021-11-01T14:50:23.297" v="183" actId="14100"/>
          <ac:graphicFrameMkLst>
            <pc:docMk/>
            <pc:sldMk cId="554633834" sldId="634"/>
            <ac:graphicFrameMk id="8" creationId="{E61FAB10-B24D-484D-8C5B-287192E26AEB}"/>
          </ac:graphicFrameMkLst>
        </pc:graphicFrameChg>
      </pc:sldChg>
      <pc:sldChg chg="delSp modSp mod">
        <pc:chgData name="Lilian Bosten" userId="db616a9b-76fa-4e68-b55b-0d13a75733b0" providerId="ADAL" clId="{66AB789A-F6AC-41DC-8003-778E094414D4}" dt="2021-11-01T15:41:02.681" v="234" actId="1076"/>
        <pc:sldMkLst>
          <pc:docMk/>
          <pc:sldMk cId="357051156" sldId="635"/>
        </pc:sldMkLst>
        <pc:spChg chg="del">
          <ac:chgData name="Lilian Bosten" userId="db616a9b-76fa-4e68-b55b-0d13a75733b0" providerId="ADAL" clId="{66AB789A-F6AC-41DC-8003-778E094414D4}" dt="2021-11-01T15:40:23.744" v="225" actId="21"/>
          <ac:spMkLst>
            <pc:docMk/>
            <pc:sldMk cId="357051156" sldId="635"/>
            <ac:spMk id="10" creationId="{E8F32C3A-A47B-4EEF-A967-429BFAE096D8}"/>
          </ac:spMkLst>
        </pc:spChg>
        <pc:graphicFrameChg chg="mod">
          <ac:chgData name="Lilian Bosten" userId="db616a9b-76fa-4e68-b55b-0d13a75733b0" providerId="ADAL" clId="{66AB789A-F6AC-41DC-8003-778E094414D4}" dt="2021-11-01T15:41:02.681" v="234" actId="1076"/>
          <ac:graphicFrameMkLst>
            <pc:docMk/>
            <pc:sldMk cId="357051156" sldId="635"/>
            <ac:graphicFrameMk id="15" creationId="{5A90D7C9-3A7D-4BE2-B377-7DAC6C37ACD2}"/>
          </ac:graphicFrameMkLst>
        </pc:graphicFrameChg>
        <pc:graphicFrameChg chg="mod">
          <ac:chgData name="Lilian Bosten" userId="db616a9b-76fa-4e68-b55b-0d13a75733b0" providerId="ADAL" clId="{66AB789A-F6AC-41DC-8003-778E094414D4}" dt="2021-11-01T15:40:56.284" v="233" actId="14100"/>
          <ac:graphicFrameMkLst>
            <pc:docMk/>
            <pc:sldMk cId="357051156" sldId="635"/>
            <ac:graphicFrameMk id="16" creationId="{C61373F3-11FA-41BD-B9B6-83FF2614494F}"/>
          </ac:graphicFrameMkLst>
        </pc:graphicFrameChg>
      </pc:sldChg>
      <pc:sldChg chg="del">
        <pc:chgData name="Lilian Bosten" userId="db616a9b-76fa-4e68-b55b-0d13a75733b0" providerId="ADAL" clId="{66AB789A-F6AC-41DC-8003-778E094414D4}" dt="2021-11-01T19:35:34.916" v="258" actId="47"/>
        <pc:sldMkLst>
          <pc:docMk/>
          <pc:sldMk cId="3156452945" sldId="636"/>
        </pc:sldMkLst>
      </pc:sldChg>
      <pc:sldChg chg="delSp modSp mod">
        <pc:chgData name="Lilian Bosten" userId="db616a9b-76fa-4e68-b55b-0d13a75733b0" providerId="ADAL" clId="{66AB789A-F6AC-41DC-8003-778E094414D4}" dt="2021-11-01T19:51:52.163" v="344" actId="14100"/>
        <pc:sldMkLst>
          <pc:docMk/>
          <pc:sldMk cId="2399439143" sldId="637"/>
        </pc:sldMkLst>
        <pc:spChg chg="del">
          <ac:chgData name="Lilian Bosten" userId="db616a9b-76fa-4e68-b55b-0d13a75733b0" providerId="ADAL" clId="{66AB789A-F6AC-41DC-8003-778E094414D4}" dt="2021-11-01T19:50:18.116" v="324" actId="21"/>
          <ac:spMkLst>
            <pc:docMk/>
            <pc:sldMk cId="2399439143" sldId="637"/>
            <ac:spMk id="10" creationId="{E8F32C3A-A47B-4EEF-A967-429BFAE096D8}"/>
          </ac:spMkLst>
        </pc:spChg>
        <pc:graphicFrameChg chg="mod">
          <ac:chgData name="Lilian Bosten" userId="db616a9b-76fa-4e68-b55b-0d13a75733b0" providerId="ADAL" clId="{66AB789A-F6AC-41DC-8003-778E094414D4}" dt="2021-11-01T19:51:39.585" v="341" actId="14100"/>
          <ac:graphicFrameMkLst>
            <pc:docMk/>
            <pc:sldMk cId="2399439143" sldId="637"/>
            <ac:graphicFrameMk id="11" creationId="{6FFBDF06-2A0D-43E9-BE2A-F3FF7DABD7B9}"/>
          </ac:graphicFrameMkLst>
        </pc:graphicFrameChg>
        <pc:graphicFrameChg chg="mod">
          <ac:chgData name="Lilian Bosten" userId="db616a9b-76fa-4e68-b55b-0d13a75733b0" providerId="ADAL" clId="{66AB789A-F6AC-41DC-8003-778E094414D4}" dt="2021-11-01T19:51:43.223" v="342" actId="14100"/>
          <ac:graphicFrameMkLst>
            <pc:docMk/>
            <pc:sldMk cId="2399439143" sldId="637"/>
            <ac:graphicFrameMk id="14" creationId="{966690F2-60EA-4EC7-827A-72BD01831DDB}"/>
          </ac:graphicFrameMkLst>
        </pc:graphicFrameChg>
        <pc:graphicFrameChg chg="mod">
          <ac:chgData name="Lilian Bosten" userId="db616a9b-76fa-4e68-b55b-0d13a75733b0" providerId="ADAL" clId="{66AB789A-F6AC-41DC-8003-778E094414D4}" dt="2021-11-01T19:51:52.163" v="344" actId="14100"/>
          <ac:graphicFrameMkLst>
            <pc:docMk/>
            <pc:sldMk cId="2399439143" sldId="637"/>
            <ac:graphicFrameMk id="15" creationId="{FF8084CB-BA84-4117-9CE9-B8A3DFC2D3F8}"/>
          </ac:graphicFrameMkLst>
        </pc:graphicFrameChg>
      </pc:sldChg>
      <pc:sldChg chg="del">
        <pc:chgData name="Lilian Bosten" userId="db616a9b-76fa-4e68-b55b-0d13a75733b0" providerId="ADAL" clId="{66AB789A-F6AC-41DC-8003-778E094414D4}" dt="2021-11-01T19:52:20.334" v="345" actId="47"/>
        <pc:sldMkLst>
          <pc:docMk/>
          <pc:sldMk cId="1342443731" sldId="638"/>
        </pc:sldMkLst>
      </pc:sldChg>
      <pc:sldChg chg="delSp modSp mod">
        <pc:chgData name="Lilian Bosten" userId="db616a9b-76fa-4e68-b55b-0d13a75733b0" providerId="ADAL" clId="{66AB789A-F6AC-41DC-8003-778E094414D4}" dt="2021-11-02T07:17:50.829" v="376" actId="14100"/>
        <pc:sldMkLst>
          <pc:docMk/>
          <pc:sldMk cId="744395534" sldId="639"/>
        </pc:sldMkLst>
        <pc:spChg chg="del">
          <ac:chgData name="Lilian Bosten" userId="db616a9b-76fa-4e68-b55b-0d13a75733b0" providerId="ADAL" clId="{66AB789A-F6AC-41DC-8003-778E094414D4}" dt="2021-11-02T07:17:28.402" v="369" actId="21"/>
          <ac:spMkLst>
            <pc:docMk/>
            <pc:sldMk cId="744395534" sldId="639"/>
            <ac:spMk id="10" creationId="{E8F32C3A-A47B-4EEF-A967-429BFAE096D8}"/>
          </ac:spMkLst>
        </pc:spChg>
        <pc:graphicFrameChg chg="mod">
          <ac:chgData name="Lilian Bosten" userId="db616a9b-76fa-4e68-b55b-0d13a75733b0" providerId="ADAL" clId="{66AB789A-F6AC-41DC-8003-778E094414D4}" dt="2021-11-02T07:17:50.829" v="376" actId="14100"/>
          <ac:graphicFrameMkLst>
            <pc:docMk/>
            <pc:sldMk cId="744395534" sldId="639"/>
            <ac:graphicFrameMk id="11" creationId="{F8F297DF-AB24-4E72-82B3-506757B62DED}"/>
          </ac:graphicFrameMkLst>
        </pc:graphicFrameChg>
      </pc:sldChg>
      <pc:sldChg chg="del">
        <pc:chgData name="Lilian Bosten" userId="db616a9b-76fa-4e68-b55b-0d13a75733b0" providerId="ADAL" clId="{66AB789A-F6AC-41DC-8003-778E094414D4}" dt="2021-11-02T07:56:07.817" v="386" actId="47"/>
        <pc:sldMkLst>
          <pc:docMk/>
          <pc:sldMk cId="1199666962" sldId="640"/>
        </pc:sldMkLst>
      </pc:sldChg>
      <pc:sldChg chg="del">
        <pc:chgData name="Lilian Bosten" userId="db616a9b-76fa-4e68-b55b-0d13a75733b0" providerId="ADAL" clId="{66AB789A-F6AC-41DC-8003-778E094414D4}" dt="2021-11-02T07:58:28.577" v="431" actId="47"/>
        <pc:sldMkLst>
          <pc:docMk/>
          <pc:sldMk cId="3717738872" sldId="641"/>
        </pc:sldMkLst>
      </pc:sldChg>
      <pc:sldChg chg="delSp modSp mod">
        <pc:chgData name="Lilian Bosten" userId="db616a9b-76fa-4e68-b55b-0d13a75733b0" providerId="ADAL" clId="{66AB789A-F6AC-41DC-8003-778E094414D4}" dt="2021-11-02T07:37:20.730" v="384" actId="14100"/>
        <pc:sldMkLst>
          <pc:docMk/>
          <pc:sldMk cId="3134081624" sldId="642"/>
        </pc:sldMkLst>
        <pc:spChg chg="del">
          <ac:chgData name="Lilian Bosten" userId="db616a9b-76fa-4e68-b55b-0d13a75733b0" providerId="ADAL" clId="{66AB789A-F6AC-41DC-8003-778E094414D4}" dt="2021-11-02T07:36:42.511" v="377" actId="21"/>
          <ac:spMkLst>
            <pc:docMk/>
            <pc:sldMk cId="3134081624" sldId="642"/>
            <ac:spMk id="10" creationId="{E8F32C3A-A47B-4EEF-A967-429BFAE096D8}"/>
          </ac:spMkLst>
        </pc:spChg>
        <pc:graphicFrameChg chg="mod">
          <ac:chgData name="Lilian Bosten" userId="db616a9b-76fa-4e68-b55b-0d13a75733b0" providerId="ADAL" clId="{66AB789A-F6AC-41DC-8003-778E094414D4}" dt="2021-11-02T07:37:20.730" v="384" actId="14100"/>
          <ac:graphicFrameMkLst>
            <pc:docMk/>
            <pc:sldMk cId="3134081624" sldId="642"/>
            <ac:graphicFrameMk id="8" creationId="{CE551272-7A1B-4CB7-9868-68CDD78E8275}"/>
          </ac:graphicFrameMkLst>
        </pc:graphicFrameChg>
      </pc:sldChg>
      <pc:sldChg chg="del">
        <pc:chgData name="Lilian Bosten" userId="db616a9b-76fa-4e68-b55b-0d13a75733b0" providerId="ADAL" clId="{66AB789A-F6AC-41DC-8003-778E094414D4}" dt="2021-11-02T07:37:27.158" v="385" actId="47"/>
        <pc:sldMkLst>
          <pc:docMk/>
          <pc:sldMk cId="3479506300" sldId="643"/>
        </pc:sldMkLst>
      </pc:sldChg>
      <pc:sldChg chg="delSp modSp add del mod">
        <pc:chgData name="Lilian Bosten" userId="db616a9b-76fa-4e68-b55b-0d13a75733b0" providerId="ADAL" clId="{66AB789A-F6AC-41DC-8003-778E094414D4}" dt="2021-11-02T07:58:47.144" v="433" actId="1076"/>
        <pc:sldMkLst>
          <pc:docMk/>
          <pc:sldMk cId="1467256311" sldId="644"/>
        </pc:sldMkLst>
        <pc:spChg chg="del mod">
          <ac:chgData name="Lilian Bosten" userId="db616a9b-76fa-4e68-b55b-0d13a75733b0" providerId="ADAL" clId="{66AB789A-F6AC-41DC-8003-778E094414D4}" dt="2021-11-02T07:58:26.912" v="430"/>
          <ac:spMkLst>
            <pc:docMk/>
            <pc:sldMk cId="1467256311" sldId="644"/>
            <ac:spMk id="2" creationId="{7267D1E2-D03A-48C6-AF5D-434E6F97BC84}"/>
          </ac:spMkLst>
        </pc:spChg>
        <pc:spChg chg="mod">
          <ac:chgData name="Lilian Bosten" userId="db616a9b-76fa-4e68-b55b-0d13a75733b0" providerId="ADAL" clId="{66AB789A-F6AC-41DC-8003-778E094414D4}" dt="2021-11-02T07:58:47.144" v="433" actId="1076"/>
          <ac:spMkLst>
            <pc:docMk/>
            <pc:sldMk cId="1467256311" sldId="644"/>
            <ac:spMk id="5" creationId="{524B7BCB-5CE2-41E6-AF26-22AB6B839AA8}"/>
          </ac:spMkLst>
        </pc:spChg>
      </pc:sldChg>
      <pc:sldChg chg="modSp del mod">
        <pc:chgData name="Lilian Bosten" userId="db616a9b-76fa-4e68-b55b-0d13a75733b0" providerId="ADAL" clId="{66AB789A-F6AC-41DC-8003-778E094414D4}" dt="2021-11-02T07:57:19.869" v="390" actId="47"/>
        <pc:sldMkLst>
          <pc:docMk/>
          <pc:sldMk cId="1261819609" sldId="645"/>
        </pc:sldMkLst>
        <pc:spChg chg="mod">
          <ac:chgData name="Lilian Bosten" userId="db616a9b-76fa-4e68-b55b-0d13a75733b0" providerId="ADAL" clId="{66AB789A-F6AC-41DC-8003-778E094414D4}" dt="2021-11-02T07:57:10.275" v="389" actId="1076"/>
          <ac:spMkLst>
            <pc:docMk/>
            <pc:sldMk cId="1261819609" sldId="645"/>
            <ac:spMk id="10" creationId="{E8F32C3A-A47B-4EEF-A967-429BFAE096D8}"/>
          </ac:spMkLst>
        </pc:spChg>
      </pc:sldChg>
      <pc:sldChg chg="del">
        <pc:chgData name="Lilian Bosten" userId="db616a9b-76fa-4e68-b55b-0d13a75733b0" providerId="ADAL" clId="{66AB789A-F6AC-41DC-8003-778E094414D4}" dt="2021-11-02T07:56:09.088" v="387" actId="47"/>
        <pc:sldMkLst>
          <pc:docMk/>
          <pc:sldMk cId="1139421820" sldId="647"/>
        </pc:sldMkLst>
      </pc:sldChg>
      <pc:sldChg chg="del">
        <pc:chgData name="Lilian Bosten" userId="db616a9b-76fa-4e68-b55b-0d13a75733b0" providerId="ADAL" clId="{66AB789A-F6AC-41DC-8003-778E094414D4}" dt="2021-11-02T07:56:10.276" v="388" actId="47"/>
        <pc:sldMkLst>
          <pc:docMk/>
          <pc:sldMk cId="452113526" sldId="648"/>
        </pc:sldMkLst>
      </pc:sldChg>
      <pc:sldChg chg="del">
        <pc:chgData name="Lilian Bosten" userId="db616a9b-76fa-4e68-b55b-0d13a75733b0" providerId="ADAL" clId="{66AB789A-F6AC-41DC-8003-778E094414D4}" dt="2021-11-01T10:32:02.950" v="85" actId="47"/>
        <pc:sldMkLst>
          <pc:docMk/>
          <pc:sldMk cId="2620249084" sldId="649"/>
        </pc:sldMkLst>
      </pc:sldChg>
      <pc:sldChg chg="delSp modSp mod">
        <pc:chgData name="Lilian Bosten" userId="db616a9b-76fa-4e68-b55b-0d13a75733b0" providerId="ADAL" clId="{66AB789A-F6AC-41DC-8003-778E094414D4}" dt="2021-11-02T07:14:02.132" v="368" actId="14100"/>
        <pc:sldMkLst>
          <pc:docMk/>
          <pc:sldMk cId="746189436" sldId="651"/>
        </pc:sldMkLst>
        <pc:spChg chg="del">
          <ac:chgData name="Lilian Bosten" userId="db616a9b-76fa-4e68-b55b-0d13a75733b0" providerId="ADAL" clId="{66AB789A-F6AC-41DC-8003-778E094414D4}" dt="2021-11-02T07:13:27.756" v="356" actId="21"/>
          <ac:spMkLst>
            <pc:docMk/>
            <pc:sldMk cId="746189436" sldId="651"/>
            <ac:spMk id="10" creationId="{E8F32C3A-A47B-4EEF-A967-429BFAE096D8}"/>
          </ac:spMkLst>
        </pc:spChg>
        <pc:graphicFrameChg chg="mod">
          <ac:chgData name="Lilian Bosten" userId="db616a9b-76fa-4e68-b55b-0d13a75733b0" providerId="ADAL" clId="{66AB789A-F6AC-41DC-8003-778E094414D4}" dt="2021-11-02T07:13:49.744" v="364" actId="14100"/>
          <ac:graphicFrameMkLst>
            <pc:docMk/>
            <pc:sldMk cId="746189436" sldId="651"/>
            <ac:graphicFrameMk id="12" creationId="{F1AEDFD3-E8E3-4C2C-B02C-B9650E2B8A0C}"/>
          </ac:graphicFrameMkLst>
        </pc:graphicFrameChg>
        <pc:graphicFrameChg chg="mod">
          <ac:chgData name="Lilian Bosten" userId="db616a9b-76fa-4e68-b55b-0d13a75733b0" providerId="ADAL" clId="{66AB789A-F6AC-41DC-8003-778E094414D4}" dt="2021-11-02T07:13:55.268" v="366" actId="14100"/>
          <ac:graphicFrameMkLst>
            <pc:docMk/>
            <pc:sldMk cId="746189436" sldId="651"/>
            <ac:graphicFrameMk id="13" creationId="{B890C9C5-BA37-4F9C-9C8E-5A8159783DC9}"/>
          </ac:graphicFrameMkLst>
        </pc:graphicFrameChg>
        <pc:graphicFrameChg chg="mod">
          <ac:chgData name="Lilian Bosten" userId="db616a9b-76fa-4e68-b55b-0d13a75733b0" providerId="ADAL" clId="{66AB789A-F6AC-41DC-8003-778E094414D4}" dt="2021-11-02T07:14:02.132" v="368" actId="14100"/>
          <ac:graphicFrameMkLst>
            <pc:docMk/>
            <pc:sldMk cId="746189436" sldId="651"/>
            <ac:graphicFrameMk id="15" creationId="{C361DB25-3CCB-4B1B-855A-07CE08CD23FD}"/>
          </ac:graphicFrameMkLst>
        </pc:graphicFrameChg>
      </pc:sldChg>
      <pc:sldChg chg="delSp modSp mod">
        <pc:chgData name="Lilian Bosten" userId="db616a9b-76fa-4e68-b55b-0d13a75733b0" providerId="ADAL" clId="{66AB789A-F6AC-41DC-8003-778E094414D4}" dt="2021-11-01T11:40:28.099" v="149" actId="14100"/>
        <pc:sldMkLst>
          <pc:docMk/>
          <pc:sldMk cId="2713498845" sldId="652"/>
        </pc:sldMkLst>
        <pc:spChg chg="del">
          <ac:chgData name="Lilian Bosten" userId="db616a9b-76fa-4e68-b55b-0d13a75733b0" providerId="ADAL" clId="{66AB789A-F6AC-41DC-8003-778E094414D4}" dt="2021-11-01T11:40:14.437" v="145" actId="21"/>
          <ac:spMkLst>
            <pc:docMk/>
            <pc:sldMk cId="2713498845" sldId="652"/>
            <ac:spMk id="10" creationId="{E8F32C3A-A47B-4EEF-A967-429BFAE096D8}"/>
          </ac:spMkLst>
        </pc:spChg>
        <pc:graphicFrameChg chg="mod">
          <ac:chgData name="Lilian Bosten" userId="db616a9b-76fa-4e68-b55b-0d13a75733b0" providerId="ADAL" clId="{66AB789A-F6AC-41DC-8003-778E094414D4}" dt="2021-11-01T11:40:28.099" v="149" actId="14100"/>
          <ac:graphicFrameMkLst>
            <pc:docMk/>
            <pc:sldMk cId="2713498845" sldId="652"/>
            <ac:graphicFrameMk id="8" creationId="{6DF0C90B-D95F-474A-AC38-004C3B0C9B92}"/>
          </ac:graphicFrameMkLst>
        </pc:graphicFrameChg>
      </pc:sldChg>
      <pc:sldChg chg="del">
        <pc:chgData name="Lilian Bosten" userId="db616a9b-76fa-4e68-b55b-0d13a75733b0" providerId="ADAL" clId="{66AB789A-F6AC-41DC-8003-778E094414D4}" dt="2021-11-01T19:52:53.990" v="347" actId="47"/>
        <pc:sldMkLst>
          <pc:docMk/>
          <pc:sldMk cId="3890178027" sldId="65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dimensus.sharepoint.com/sites/projecten/Gedeelde%20documenten/Projecten_lopend/944%20L&amp;V%20buitengebied%20Land%20van%20Cuijk/944%20Analyses%20&amp;%20Rapportage/Figuren%20rapportage%20Land%20van%20Cuijk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https://dimensus.sharepoint.com/sites/projecten/Gedeelde%20documenten/Projecten_lopend/944%20L&amp;V%20buitengebied%20Land%20van%20Cuijk/944%20Analyses%20&amp;%20Rapportage/Figuren%20rapportage%20Land%20van%20Cuijk%20-%20Gemeente%20Boxmeer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https://dimensus.sharepoint.com/sites/projecten/Gedeelde%20documenten/Projecten_lopend/944%20L&amp;V%20buitengebied%20Land%20van%20Cuijk/944%20Analyses%20&amp;%20Rapportage/Figuren%20rapportage%20Land%20van%20Cuijk%20-%20Gemeente%20Boxmeer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https://dimensus.sharepoint.com/sites/projecten/Gedeelde%20documenten/Projecten_lopend/944%20L&amp;V%20buitengebied%20Land%20van%20Cuijk/944%20Analyses%20&amp;%20Rapportage/Figuren%20rapportage%20Land%20van%20Cuijk%20-%20Gemeente%20Boxmeer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https://dimensus.sharepoint.com/sites/projecten/Gedeelde%20documenten/Projecten_lopend/944%20L&amp;V%20buitengebied%20Land%20van%20Cuijk/944%20Analyses%20&amp;%20Rapportage/Figuren%20rapportage%20Land%20van%20Cuijk%20-%20Gemeente%20Boxmeer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https://dimensus.sharepoint.com/sites/projecten/Gedeelde%20documenten/Projecten_lopend/944%20L&amp;V%20buitengebied%20Land%20van%20Cuijk/944%20Analyses%20&amp;%20Rapportage/Figuren%20rapportage%20Land%20van%20Cuijk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https://dimensus.sharepoint.com/sites/projecten/Gedeelde%20documenten/Projecten_lopend/944%20L&amp;V%20buitengebied%20Land%20van%20Cuijk/944%20Analyses%20&amp;%20Rapportage/Figuren%20rapportage%20Land%20van%20Cuijk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https://dimensus.sharepoint.com/sites/projecten/Gedeelde%20documenten/Projecten_lopend/944%20L&amp;V%20buitengebied%20Land%20van%20Cuijk/944%20Analyses%20&amp;%20Rapportage/Land%20van%20Cuijk/Figuren%20rapportage%20Land%20van%20Cuijk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https://dimensus.sharepoint.com/sites/projecten/Gedeelde%20documenten/Projecten_lopend/944%20L&amp;V%20buitengebied%20Land%20van%20Cuijk/944%20Analyses%20&amp;%20Rapportage/Land%20van%20Cuijk/Figuren%20rapportage%20Land%20van%20Cuijk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https://dimensus.sharepoint.com/sites/projecten/Gedeelde%20documenten/Projecten_lopend/944%20L&amp;V%20buitengebied%20Land%20van%20Cuijk/944%20Analyses%20&amp;%20Rapportage/Land%20van%20Cuijk/Figuren%20rapportage%20Land%20van%20Cuijk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https://dimensus.sharepoint.com/sites/projecten/Gedeelde%20documenten/Projecten_lopend/944%20L&amp;V%20buitengebied%20Land%20van%20Cuijk/944%20Analyses%20&amp;%20Rapportage/Figuren%20rapportage%20Land%20van%20Cuijk%20-%20Gemeente%20Boxmeer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dimensus.sharepoint.com/sites/projecten/Gedeelde%20documenten/Projecten_lopend/944%20L&amp;V%20buitengebied%20Land%20van%20Cuijk/944%20Analyses%20&amp;%20Rapportage/Figuren%20rapportage%20Land%20van%20Cuijk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https://dimensus.sharepoint.com/sites/projecten/Gedeelde%20documenten/Projecten_lopend/944%20L&amp;V%20buitengebied%20Land%20van%20Cuijk/944%20Analyses%20&amp;%20Rapportage/Figuren%20rapportage%20Land%20van%20Cuijk%20-%20Gemeente%20Boxmeer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https://dimensus.sharepoint.com/sites/projecten/Gedeelde%20documenten/Projecten_lopend/944%20L&amp;V%20buitengebied%20Land%20van%20Cuijk/944%20Analyses%20&amp;%20Rapportage/Figuren%20rapportage%20Land%20van%20Cuijk%20-%20Gemeente%20Boxmeer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oleObject" Target="https://dimensus.sharepoint.com/sites/projecten/Gedeelde%20documenten/Projecten_lopend/944%20L&amp;V%20buitengebied%20Land%20van%20Cuijk/944%20Analyses%20&amp;%20Rapportage/Figuren%20rapportage%20Land%20van%20Cuijk%20-%20Gemeente%20Boxmeer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oleObject" Target="https://dimensus.sharepoint.com/sites/projecten/Gedeelde%20documenten/Projecten_lopend/944%20L&amp;V%20buitengebied%20Land%20van%20Cuijk/944%20Analyses%20&amp;%20Rapportage/Figuren%20rapportage%20Land%20van%20Cuijk%20-%20Gemeente%20Boxmeer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oleObject" Target="https://dimensus.sharepoint.com/sites/projecten/Gedeelde%20documenten/Projecten_lopend/944%20L&amp;V%20buitengebied%20Land%20van%20Cuijk/944%20Analyses%20&amp;%20Rapportage/Figuren%20rapportage%20Land%20van%20Cuijk%20-%20Gemeente%20Boxmeer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oleObject" Target="https://dimensus.sharepoint.com/sites/projecten/Gedeelde%20documenten/Projecten_lopend/944%20L&amp;V%20buitengebied%20Land%20van%20Cuijk/944%20Analyses%20&amp;%20Rapportage/Figuren%20rapportage%20Land%20van%20Cuijk%20-%20Gemeente%20Boxmeer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oleObject" Target="https://dimensus.sharepoint.com/sites/projecten/Gedeelde%20documenten/Projecten_lopend/944%20L&amp;V%20buitengebied%20Land%20van%20Cuijk/944%20Analyses%20&amp;%20Rapportage/Figuren%20rapportage%20Land%20van%20Cuijk%20-%20Gemeente%20Boxmeer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oleObject" Target="https://dimensus.sharepoint.com/sites/projecten/Gedeelde%20documenten/Projecten_lopend/944%20L&amp;V%20buitengebied%20Land%20van%20Cuijk/944%20Analyses%20&amp;%20Rapportage/Figuren%20rapportage%20Land%20van%20Cuijk%20-%20Gemeente%20Boxmeer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oleObject" Target="https://dimensus.sharepoint.com/sites/projecten/Gedeelde%20documenten/Projecten_lopend/944%20L&amp;V%20buitengebied%20Land%20van%20Cuijk/944%20Analyses%20&amp;%20Rapportage/Figuren%20rapportage%20Land%20van%20Cuijk%20-%20Gemeente%20Boxmeer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9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oleObject" Target="https://dimensus.sharepoint.com/sites/projecten/Gedeelde%20documenten/Projecten_lopend/944%20L&amp;V%20buitengebied%20Land%20van%20Cuijk/944%20Analyses%20&amp;%20Rapportage/Figuren%20rapportage%20Land%20van%20Cuijk%20-%20Gemeente%20Boxmeer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dimensus.sharepoint.com/sites/projecten/Gedeelde%20documenten/Projecten_lopend/944%20L&amp;V%20buitengebied%20Land%20van%20Cuijk/944%20Analyses%20&amp;%20Rapportage/Figuren%20rapportage%20Land%20van%20Cuijk%20-%20Gemeente%20Boxmeer.xlsx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oleObject" Target="https://dimensus.sharepoint.com/sites/projecten/Gedeelde%20documenten/Projecten_lopend/944%20L&amp;V%20buitengebied%20Land%20van%20Cuijk/944%20Analyses%20&amp;%20Rapportage/Figuren%20rapportage%20Land%20van%20Cuijk%20-%20Teus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1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oleObject" Target="https://dimensus.sharepoint.com/sites/projecten/Gedeelde%20documenten/Projecten_lopend/944%20L&amp;V%20buitengebied%20Land%20van%20Cuijk/944%20Analyses%20&amp;%20Rapportage/Figuren%20rapportage%20Land%20van%20Cuijk%20-%20Gemeente%20Boxmeer.xlsx" TargetMode="Externa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2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oleObject" Target="https://dimensus.sharepoint.com/sites/projecten/Gedeelde%20documenten/Projecten_lopend/944%20L&amp;V%20buitengebied%20Land%20van%20Cuijk/944%20Analyses%20&amp;%20Rapportage/Land%20van%20Cuijk/Figuren%20rapportage%20Land%20van%20Cuijk.xlsx" TargetMode="Externa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3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oleObject" Target="https://dimensus.sharepoint.com/sites/projecten/Gedeelde%20documenten/Projecten_lopend/944%20L&amp;V%20buitengebied%20Land%20van%20Cuijk/944%20Analyses%20&amp;%20Rapportage/Land%20van%20Cuijk/Figuren%20rapportage%20Land%20van%20Cuijk.xlsx" TargetMode="Externa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4.xml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oleObject" Target="https://dimensus.sharepoint.com/sites/projecten/Gedeelde%20documenten/Projecten_lopend/944%20L&amp;V%20buitengebied%20Land%20van%20Cuijk/944%20Analyses%20&amp;%20Rapportage/Figuren%20rapportage%20Land%20van%20Cuijk%20-%20Gemeente%20Boxmeer.xlsx" TargetMode="Externa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5.xml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oleObject" Target="https://dimensus.sharepoint.com/sites/projecten/Gedeelde%20documenten/Projecten_lopend/944%20L&amp;V%20buitengebied%20Land%20van%20Cuijk/944%20Analyses%20&amp;%20Rapportage/Figuren%20rapportage%20Land%20van%20Cuijk%20-%20Gemeente%20Boxmeer.xlsx" TargetMode="Externa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6.xml"/><Relationship Id="rId2" Type="http://schemas.microsoft.com/office/2011/relationships/chartColorStyle" Target="colors36.xml"/><Relationship Id="rId1" Type="http://schemas.microsoft.com/office/2011/relationships/chartStyle" Target="style36.xml"/><Relationship Id="rId4" Type="http://schemas.openxmlformats.org/officeDocument/2006/relationships/oleObject" Target="https://dimensus.sharepoint.com/sites/projecten/Gedeelde%20documenten/Projecten_lopend/944%20L&amp;V%20buitengebied%20Land%20van%20Cuijk/944%20Analyses%20&amp;%20Rapportage/Figuren%20rapportage%20Land%20van%20Cuijk%20-%20Gemeente%20Boxmeer.xlsx" TargetMode="Externa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7.xml"/><Relationship Id="rId2" Type="http://schemas.microsoft.com/office/2011/relationships/chartColorStyle" Target="colors37.xml"/><Relationship Id="rId1" Type="http://schemas.microsoft.com/office/2011/relationships/chartStyle" Target="style37.xml"/><Relationship Id="rId4" Type="http://schemas.openxmlformats.org/officeDocument/2006/relationships/oleObject" Target="https://dimensus.sharepoint.com/sites/projecten/Gedeelde%20documenten/Projecten_lopend/944%20L&amp;V%20buitengebied%20Land%20van%20Cuijk/944%20Analyses%20&amp;%20Rapportage/Figuren%20rapportage%20Land%20van%20Cuijk%20-%20Gemeente%20Boxmeer.xlsx" TargetMode="Externa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8.xml"/><Relationship Id="rId2" Type="http://schemas.microsoft.com/office/2011/relationships/chartColorStyle" Target="colors38.xml"/><Relationship Id="rId1" Type="http://schemas.microsoft.com/office/2011/relationships/chartStyle" Target="style38.xml"/><Relationship Id="rId4" Type="http://schemas.openxmlformats.org/officeDocument/2006/relationships/oleObject" Target="https://dimensus.sharepoint.com/sites/projecten/Gedeelde%20documenten/Projecten_lopend/944%20L&amp;V%20buitengebied%20Land%20van%20Cuijk/944%20Analyses%20&amp;%20Rapportage/Land%20van%20Cuijk/Figuren%20rapportage%20Land%20van%20Cuijk.xlsx" TargetMode="Externa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9.xml"/><Relationship Id="rId2" Type="http://schemas.microsoft.com/office/2011/relationships/chartColorStyle" Target="colors39.xml"/><Relationship Id="rId1" Type="http://schemas.microsoft.com/office/2011/relationships/chartStyle" Target="style39.xml"/><Relationship Id="rId4" Type="http://schemas.openxmlformats.org/officeDocument/2006/relationships/oleObject" Target="https://dimensus.sharepoint.com/sites/projecten/Gedeelde%20documenten/Projecten_lopend/944%20L&amp;V%20buitengebied%20Land%20van%20Cuijk/944%20Analyses%20&amp;%20Rapportage/Figuren%20rapportage%20Land%20van%20Cuijk%20-%20Gemeente%20Boxmeer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https://dimensus.sharepoint.com/sites/projecten/Gedeelde%20documenten/Projecten_lopend/944%20L&amp;V%20buitengebied%20Land%20van%20Cuijk/944%20Analyses%20&amp;%20Rapportage/Figuren%20rapportage%20Land%20van%20Cuijk%20-%20Gemeente%20Boxmeer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https://dimensus.sharepoint.com/sites/projecten/Gedeelde%20documenten/Projecten_lopend/944%20L&amp;V%20buitengebied%20Land%20van%20Cuijk/944%20Analyses%20&amp;%20Rapportage/Figuren%20rapportage%20Land%20van%20Cuijk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https://dimensus.sharepoint.com/sites/projecten/Gedeelde%20documenten/Projecten_lopend/944%20L&amp;V%20buitengebied%20Land%20van%20Cuijk/944%20Analyses%20&amp;%20Rapportage/Figuren%20rapportage%20Land%20van%20Cuijk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https://dimensus.sharepoint.com/sites/projecten/Gedeelde%20documenten/Projecten_lopend/944%20L&amp;V%20buitengebied%20Land%20van%20Cuijk/944%20Analyses%20&amp;%20Rapportage/Figuren%20rapportage%20Land%20van%20Cuijk%20-%20Gemeente%20Boxmeer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https://dimensus.sharepoint.com/sites/projecten/Gedeelde%20documenten/Projecten_lopend/944%20L&amp;V%20buitengebied%20Land%20van%20Cuijk/944%20Analyses%20&amp;%20Rapportage/Figuren%20rapportage%20Land%20van%20Cuijk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https://dimensus.sharepoint.com/sites/projecten/Gedeelde%20documenten/Projecten_lopend/944%20L&amp;V%20buitengebied%20Land%20van%20Cuijk/944%20Analyses%20&amp;%20Rapportage/Figuren%20rapportage%20Land%20van%20Cuij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nl-NL" sz="90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Rapportcijfers voor leefbaarheidsaspecten</a:t>
            </a:r>
          </a:p>
        </c:rich>
      </c:tx>
      <c:layout>
        <c:manualLayout>
          <c:xMode val="edge"/>
          <c:yMode val="edge"/>
          <c:x val="4.7095354876715908E-4"/>
          <c:y val="0.963479314137317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lang="nl-NL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0.31286330887109359"/>
          <c:y val="2.890036472713638E-2"/>
          <c:w val="0.65231982333653049"/>
          <c:h val="0.8632413316756457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Leefbaarheidsbeleving!$C$5:$C$6</c:f>
              <c:strCache>
                <c:ptCount val="2"/>
                <c:pt idx="0">
                  <c:v>9 of hoger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nl-NL"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Leefbaarheidsbeleving!$B$7:$B$17</c:f>
              <c:strCache>
                <c:ptCount val="11"/>
                <c:pt idx="0">
                  <c:v>Woonplezier</c:v>
                </c:pt>
                <c:pt idx="1">
                  <c:v>Werkplezier</c:v>
                </c:pt>
                <c:pt idx="3">
                  <c:v>Sfeer in de buurt</c:v>
                </c:pt>
                <c:pt idx="4">
                  <c:v>Leefbaarheid</c:v>
                </c:pt>
                <c:pt idx="5">
                  <c:v>Rust in de buurt</c:v>
                </c:pt>
                <c:pt idx="6">
                  <c:v>(sociale) veiligheid</c:v>
                </c:pt>
                <c:pt idx="7">
                  <c:v>Inrichting openbare ruimte</c:v>
                </c:pt>
                <c:pt idx="8">
                  <c:v>Mate van vervuiling</c:v>
                </c:pt>
                <c:pt idx="9">
                  <c:v>Onderhoud openbare ruimte</c:v>
                </c:pt>
                <c:pt idx="10">
                  <c:v>Verkeersveiligheid</c:v>
                </c:pt>
              </c:strCache>
            </c:strRef>
          </c:cat>
          <c:val>
            <c:numRef>
              <c:f>Leefbaarheidsbeleving!$C$7:$C$17</c:f>
              <c:numCache>
                <c:formatCode>0%</c:formatCode>
                <c:ptCount val="11"/>
                <c:pt idx="0">
                  <c:v>0.49907746640948203</c:v>
                </c:pt>
                <c:pt idx="1">
                  <c:v>0.53536950102924663</c:v>
                </c:pt>
                <c:pt idx="3">
                  <c:v>0.39903086245682651</c:v>
                </c:pt>
                <c:pt idx="4">
                  <c:v>0.29690046242551565</c:v>
                </c:pt>
                <c:pt idx="5">
                  <c:v>0.34959871257345043</c:v>
                </c:pt>
                <c:pt idx="6">
                  <c:v>0.20399402763092561</c:v>
                </c:pt>
                <c:pt idx="7">
                  <c:v>0.12890909654207108</c:v>
                </c:pt>
                <c:pt idx="8">
                  <c:v>9.4551976998530907E-2</c:v>
                </c:pt>
                <c:pt idx="9">
                  <c:v>6.9731676549435434E-2</c:v>
                </c:pt>
                <c:pt idx="10">
                  <c:v>8.6545955432527147E-2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78-4673-BC66-914884CD9141}"/>
            </c:ext>
          </c:extLst>
        </c:ser>
        <c:ser>
          <c:idx val="1"/>
          <c:order val="1"/>
          <c:tx>
            <c:strRef>
              <c:f>Leefbaarheidsbeleving!$D$5:$D$6</c:f>
              <c:strCache>
                <c:ptCount val="2"/>
                <c:pt idx="0">
                  <c:v>8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nl-NL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Leefbaarheidsbeleving!$B$7:$B$17</c:f>
              <c:strCache>
                <c:ptCount val="11"/>
                <c:pt idx="0">
                  <c:v>Woonplezier</c:v>
                </c:pt>
                <c:pt idx="1">
                  <c:v>Werkplezier</c:v>
                </c:pt>
                <c:pt idx="3">
                  <c:v>Sfeer in de buurt</c:v>
                </c:pt>
                <c:pt idx="4">
                  <c:v>Leefbaarheid</c:v>
                </c:pt>
                <c:pt idx="5">
                  <c:v>Rust in de buurt</c:v>
                </c:pt>
                <c:pt idx="6">
                  <c:v>(sociale) veiligheid</c:v>
                </c:pt>
                <c:pt idx="7">
                  <c:v>Inrichting openbare ruimte</c:v>
                </c:pt>
                <c:pt idx="8">
                  <c:v>Mate van vervuiling</c:v>
                </c:pt>
                <c:pt idx="9">
                  <c:v>Onderhoud openbare ruimte</c:v>
                </c:pt>
                <c:pt idx="10">
                  <c:v>Verkeersveiligheid</c:v>
                </c:pt>
              </c:strCache>
            </c:strRef>
          </c:cat>
          <c:val>
            <c:numRef>
              <c:f>Leefbaarheidsbeleving!$D$7:$D$17</c:f>
              <c:numCache>
                <c:formatCode>0%</c:formatCode>
                <c:ptCount val="11"/>
                <c:pt idx="0">
                  <c:v>0.3413042236313043</c:v>
                </c:pt>
                <c:pt idx="1">
                  <c:v>0.29474911684042249</c:v>
                </c:pt>
                <c:pt idx="3">
                  <c:v>0.35591233584183324</c:v>
                </c:pt>
                <c:pt idx="4">
                  <c:v>0.38944085483895646</c:v>
                </c:pt>
                <c:pt idx="5">
                  <c:v>0.32449150754772127</c:v>
                </c:pt>
                <c:pt idx="6">
                  <c:v>0.34151951468248476</c:v>
                </c:pt>
                <c:pt idx="7">
                  <c:v>0.32620992888117728</c:v>
                </c:pt>
                <c:pt idx="8">
                  <c:v>0.1933811801631633</c:v>
                </c:pt>
                <c:pt idx="9">
                  <c:v>0.21546723569834828</c:v>
                </c:pt>
                <c:pt idx="10">
                  <c:v>0.18070702138584246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78-4673-BC66-914884CD9141}"/>
            </c:ext>
          </c:extLst>
        </c:ser>
        <c:ser>
          <c:idx val="2"/>
          <c:order val="2"/>
          <c:tx>
            <c:strRef>
              <c:f>Leefbaarheidsbeleving!$E$5:$E$6</c:f>
              <c:strCache>
                <c:ptCount val="2"/>
                <c:pt idx="0">
                  <c:v>7</c:v>
                </c:pt>
              </c:strCache>
            </c:strRef>
          </c:tx>
          <c:spPr>
            <a:solidFill>
              <a:srgbClr val="FFC000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nl-NL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Leefbaarheidsbeleving!$B$7:$B$17</c:f>
              <c:strCache>
                <c:ptCount val="11"/>
                <c:pt idx="0">
                  <c:v>Woonplezier</c:v>
                </c:pt>
                <c:pt idx="1">
                  <c:v>Werkplezier</c:v>
                </c:pt>
                <c:pt idx="3">
                  <c:v>Sfeer in de buurt</c:v>
                </c:pt>
                <c:pt idx="4">
                  <c:v>Leefbaarheid</c:v>
                </c:pt>
                <c:pt idx="5">
                  <c:v>Rust in de buurt</c:v>
                </c:pt>
                <c:pt idx="6">
                  <c:v>(sociale) veiligheid</c:v>
                </c:pt>
                <c:pt idx="7">
                  <c:v>Inrichting openbare ruimte</c:v>
                </c:pt>
                <c:pt idx="8">
                  <c:v>Mate van vervuiling</c:v>
                </c:pt>
                <c:pt idx="9">
                  <c:v>Onderhoud openbare ruimte</c:v>
                </c:pt>
                <c:pt idx="10">
                  <c:v>Verkeersveiligheid</c:v>
                </c:pt>
              </c:strCache>
            </c:strRef>
          </c:cat>
          <c:val>
            <c:numRef>
              <c:f>Leefbaarheidsbeleving!$E$7:$E$17</c:f>
              <c:numCache>
                <c:formatCode>0%</c:formatCode>
                <c:ptCount val="11"/>
                <c:pt idx="0">
                  <c:v>9.0692845893056914E-2</c:v>
                </c:pt>
                <c:pt idx="1">
                  <c:v>0.10876045421413019</c:v>
                </c:pt>
                <c:pt idx="3">
                  <c:v>0.14161080864639086</c:v>
                </c:pt>
                <c:pt idx="4">
                  <c:v>0.18191936457527411</c:v>
                </c:pt>
                <c:pt idx="5">
                  <c:v>0.15593882378511165</c:v>
                </c:pt>
                <c:pt idx="6">
                  <c:v>0.24050543184888901</c:v>
                </c:pt>
                <c:pt idx="7">
                  <c:v>0.26239566472920989</c:v>
                </c:pt>
                <c:pt idx="8">
                  <c:v>0.20873993618973646</c:v>
                </c:pt>
                <c:pt idx="9">
                  <c:v>0.24441284072944611</c:v>
                </c:pt>
                <c:pt idx="10">
                  <c:v>0.17597022884142169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78-4673-BC66-914884CD9141}"/>
            </c:ext>
          </c:extLst>
        </c:ser>
        <c:ser>
          <c:idx val="3"/>
          <c:order val="3"/>
          <c:tx>
            <c:strRef>
              <c:f>Leefbaarheidsbeleving!$F$5:$F$6</c:f>
              <c:strCache>
                <c:ptCount val="2"/>
                <c:pt idx="0">
                  <c:v>6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FB-421D-81EA-178C499D723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FB-421D-81EA-178C499D72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nl-NL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Leefbaarheidsbeleving!$B$7:$B$17</c:f>
              <c:strCache>
                <c:ptCount val="11"/>
                <c:pt idx="0">
                  <c:v>Woonplezier</c:v>
                </c:pt>
                <c:pt idx="1">
                  <c:v>Werkplezier</c:v>
                </c:pt>
                <c:pt idx="3">
                  <c:v>Sfeer in de buurt</c:v>
                </c:pt>
                <c:pt idx="4">
                  <c:v>Leefbaarheid</c:v>
                </c:pt>
                <c:pt idx="5">
                  <c:v>Rust in de buurt</c:v>
                </c:pt>
                <c:pt idx="6">
                  <c:v>(sociale) veiligheid</c:v>
                </c:pt>
                <c:pt idx="7">
                  <c:v>Inrichting openbare ruimte</c:v>
                </c:pt>
                <c:pt idx="8">
                  <c:v>Mate van vervuiling</c:v>
                </c:pt>
                <c:pt idx="9">
                  <c:v>Onderhoud openbare ruimte</c:v>
                </c:pt>
                <c:pt idx="10">
                  <c:v>Verkeersveiligheid</c:v>
                </c:pt>
              </c:strCache>
            </c:strRef>
          </c:cat>
          <c:val>
            <c:numRef>
              <c:f>Leefbaarheidsbeleving!$F$7:$F$17</c:f>
              <c:numCache>
                <c:formatCode>0%</c:formatCode>
                <c:ptCount val="11"/>
                <c:pt idx="0">
                  <c:v>3.4124808426806409E-2</c:v>
                </c:pt>
                <c:pt idx="1">
                  <c:v>3.400740194093782E-2</c:v>
                </c:pt>
                <c:pt idx="3">
                  <c:v>5.4072233973092965E-2</c:v>
                </c:pt>
                <c:pt idx="4">
                  <c:v>6.7578970258486387E-2</c:v>
                </c:pt>
                <c:pt idx="5">
                  <c:v>6.983589854647973E-2</c:v>
                </c:pt>
                <c:pt idx="6">
                  <c:v>9.9621435065514699E-2</c:v>
                </c:pt>
                <c:pt idx="7">
                  <c:v>0.13042183978324165</c:v>
                </c:pt>
                <c:pt idx="8">
                  <c:v>0.17697989756550642</c:v>
                </c:pt>
                <c:pt idx="9">
                  <c:v>0.1871779426500009</c:v>
                </c:pt>
                <c:pt idx="10">
                  <c:v>0.1706563473399352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78-4673-BC66-914884CD9141}"/>
            </c:ext>
          </c:extLst>
        </c:ser>
        <c:ser>
          <c:idx val="4"/>
          <c:order val="4"/>
          <c:tx>
            <c:strRef>
              <c:f>Leefbaarheidsbeleving!$G$5:$G$6</c:f>
              <c:strCache>
                <c:ptCount val="2"/>
                <c:pt idx="0">
                  <c:v>5 of lager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FB-421D-81EA-178C499D723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FB-421D-81EA-178C499D72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nl-NL"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Leefbaarheidsbeleving!$B$7:$B$17</c:f>
              <c:strCache>
                <c:ptCount val="11"/>
                <c:pt idx="0">
                  <c:v>Woonplezier</c:v>
                </c:pt>
                <c:pt idx="1">
                  <c:v>Werkplezier</c:v>
                </c:pt>
                <c:pt idx="3">
                  <c:v>Sfeer in de buurt</c:v>
                </c:pt>
                <c:pt idx="4">
                  <c:v>Leefbaarheid</c:v>
                </c:pt>
                <c:pt idx="5">
                  <c:v>Rust in de buurt</c:v>
                </c:pt>
                <c:pt idx="6">
                  <c:v>(sociale) veiligheid</c:v>
                </c:pt>
                <c:pt idx="7">
                  <c:v>Inrichting openbare ruimte</c:v>
                </c:pt>
                <c:pt idx="8">
                  <c:v>Mate van vervuiling</c:v>
                </c:pt>
                <c:pt idx="9">
                  <c:v>Onderhoud openbare ruimte</c:v>
                </c:pt>
                <c:pt idx="10">
                  <c:v>Verkeersveiligheid</c:v>
                </c:pt>
              </c:strCache>
            </c:strRef>
          </c:cat>
          <c:val>
            <c:numRef>
              <c:f>Leefbaarheidsbeleving!$G$7:$G$17</c:f>
              <c:numCache>
                <c:formatCode>0%</c:formatCode>
                <c:ptCount val="11"/>
                <c:pt idx="0">
                  <c:v>3.4800655639344924E-2</c:v>
                </c:pt>
                <c:pt idx="1">
                  <c:v>2.7113525975265423E-2</c:v>
                </c:pt>
                <c:pt idx="3">
                  <c:v>4.9373759081851688E-2</c:v>
                </c:pt>
                <c:pt idx="4">
                  <c:v>6.416034790176324E-2</c:v>
                </c:pt>
                <c:pt idx="5">
                  <c:v>0.1001350575472323</c:v>
                </c:pt>
                <c:pt idx="6">
                  <c:v>0.11435959077218116</c:v>
                </c:pt>
                <c:pt idx="7">
                  <c:v>0.15206347006429372</c:v>
                </c:pt>
                <c:pt idx="8">
                  <c:v>0.32634700908305875</c:v>
                </c:pt>
                <c:pt idx="9">
                  <c:v>0.28321030437276318</c:v>
                </c:pt>
                <c:pt idx="10">
                  <c:v>0.38612044700026987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78-4673-BC66-914884CD914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05335096"/>
        <c:axId val="305335488"/>
      </c:barChart>
      <c:catAx>
        <c:axId val="3053350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nl-NL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05335488"/>
        <c:crosses val="autoZero"/>
        <c:auto val="1"/>
        <c:lblAlgn val="ctr"/>
        <c:lblOffset val="100"/>
        <c:noMultiLvlLbl val="0"/>
      </c:catAx>
      <c:valAx>
        <c:axId val="30533548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05335096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06289542754524"/>
          <c:w val="0.99875383848973553"/>
          <c:h val="4.08175162315236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nl-NL" sz="1000" b="0" i="0" u="none" strike="noStrike" kern="1200" baseline="0">
              <a:solidFill>
                <a:srgbClr val="595959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6350" cap="flat" cmpd="sng" algn="ctr">
      <a:noFill/>
      <a:prstDash val="solid"/>
      <a:round/>
    </a:ln>
    <a:effectLst/>
  </c:spPr>
  <c:txPr>
    <a:bodyPr/>
    <a:lstStyle/>
    <a:p>
      <a:pPr>
        <a:defRPr lang="nl-NL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nl-NL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nl-NL" sz="9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Wat als eerst zou moeten worden aangepakt</a:t>
            </a:r>
            <a:endParaRPr lang="nl-NL" sz="90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0"/>
          <c:y val="0.968510164162901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lang="nl-NL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0.3903338417776312"/>
          <c:y val="2.8900440076569375E-2"/>
          <c:w val="0.58467131137403638"/>
          <c:h val="0.919817729808555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'Veiligheid en overlast'!$C$112</c:f>
              <c:strCache>
                <c:ptCount val="1"/>
                <c:pt idx="0">
                  <c:v>Moet met voorrang worden aangepakt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'Veiligheid en overlast'!$B$113:$B$136</c:f>
              <c:strCache>
                <c:ptCount val="24"/>
                <c:pt idx="0">
                  <c:v>Te hard rijden </c:v>
                </c:pt>
                <c:pt idx="1">
                  <c:v>Rommel op straat of in het groen</c:v>
                </c:pt>
                <c:pt idx="2">
                  <c:v>Inbraak in schuren / bedrijfsgebouwen</c:v>
                </c:pt>
                <c:pt idx="3">
                  <c:v>Stankoverlast </c:v>
                </c:pt>
                <c:pt idx="4">
                  <c:v>Geluidsoverlast </c:v>
                </c:pt>
                <c:pt idx="5">
                  <c:v>Inbraak in woningen</c:v>
                </c:pt>
                <c:pt idx="6">
                  <c:v>Agressief verkeersgedrag</c:v>
                </c:pt>
                <c:pt idx="7">
                  <c:v>Verloedering van bedrijfsgebouwen</c:v>
                </c:pt>
                <c:pt idx="8">
                  <c:v>Stroperij</c:v>
                </c:pt>
                <c:pt idx="9">
                  <c:v>Grote afvaldumpingen</c:v>
                </c:pt>
                <c:pt idx="10">
                  <c:v>Overlast van (groepen) jongeren</c:v>
                </c:pt>
                <c:pt idx="11">
                  <c:v>Vernieling van voorzieningen in de openbare ruimte</c:v>
                </c:pt>
                <c:pt idx="12">
                  <c:v>Overlast van (andere) buurtbewoners</c:v>
                </c:pt>
                <c:pt idx="13">
                  <c:v>Leegstaande, onbeheerde gebouwen</c:v>
                </c:pt>
                <c:pt idx="14">
                  <c:v>Overlast door a-sociale personen of huishoudens</c:v>
                </c:pt>
                <c:pt idx="15">
                  <c:v>Overlast door drugsgebruik</c:v>
                </c:pt>
                <c:pt idx="16">
                  <c:v>Illegaal dumpen van drugsafval</c:v>
                </c:pt>
                <c:pt idx="17">
                  <c:v>Overlast van woningen waarin (te) veel  mensen wonen</c:v>
                </c:pt>
                <c:pt idx="18">
                  <c:v>Geweldsdelicten</c:v>
                </c:pt>
                <c:pt idx="19">
                  <c:v>Bedreiging </c:v>
                </c:pt>
                <c:pt idx="20">
                  <c:v>Mensen die op straat worden lastig gevallen</c:v>
                </c:pt>
                <c:pt idx="21">
                  <c:v>Beschadiging van / vernielingen aan auto's </c:v>
                </c:pt>
                <c:pt idx="22">
                  <c:v>Oplichting </c:v>
                </c:pt>
                <c:pt idx="23">
                  <c:v>Dronken mensen op straat </c:v>
                </c:pt>
              </c:strCache>
            </c:strRef>
          </c:cat>
          <c:val>
            <c:numRef>
              <c:f>'Veiligheid en overlast'!$C$113:$C$136</c:f>
              <c:numCache>
                <c:formatCode>0%</c:formatCode>
                <c:ptCount val="24"/>
                <c:pt idx="0">
                  <c:v>0.50231186907340275</c:v>
                </c:pt>
                <c:pt idx="1">
                  <c:v>0.25461775452227314</c:v>
                </c:pt>
                <c:pt idx="2">
                  <c:v>0.12904728594092682</c:v>
                </c:pt>
                <c:pt idx="3">
                  <c:v>0.12301883932997079</c:v>
                </c:pt>
                <c:pt idx="4">
                  <c:v>0.11517805555130024</c:v>
                </c:pt>
                <c:pt idx="5">
                  <c:v>8.962495944640049E-2</c:v>
                </c:pt>
                <c:pt idx="6">
                  <c:v>8.3956003539521304E-2</c:v>
                </c:pt>
                <c:pt idx="7">
                  <c:v>4.6905639794144062E-2</c:v>
                </c:pt>
                <c:pt idx="8">
                  <c:v>3.7034915760540112E-2</c:v>
                </c:pt>
                <c:pt idx="9">
                  <c:v>3.2283896627423439E-2</c:v>
                </c:pt>
                <c:pt idx="10">
                  <c:v>2.8843597688596921E-2</c:v>
                </c:pt>
                <c:pt idx="11">
                  <c:v>2.8789554263959825E-2</c:v>
                </c:pt>
                <c:pt idx="12">
                  <c:v>2.1397860783069024E-2</c:v>
                </c:pt>
                <c:pt idx="13">
                  <c:v>1.9778254729022542E-2</c:v>
                </c:pt>
                <c:pt idx="14">
                  <c:v>1.7789146257708405E-2</c:v>
                </c:pt>
                <c:pt idx="15">
                  <c:v>1.7631530945043283E-2</c:v>
                </c:pt>
                <c:pt idx="16">
                  <c:v>1.5711447531067464E-2</c:v>
                </c:pt>
                <c:pt idx="17">
                  <c:v>1.0424368235466677E-2</c:v>
                </c:pt>
                <c:pt idx="18">
                  <c:v>5.6236160470034893E-3</c:v>
                </c:pt>
                <c:pt idx="19">
                  <c:v>4.8869315521884891E-3</c:v>
                </c:pt>
                <c:pt idx="20">
                  <c:v>3.6475887895369278E-3</c:v>
                </c:pt>
                <c:pt idx="21">
                  <c:v>3.5878187088324918E-3</c:v>
                </c:pt>
                <c:pt idx="22">
                  <c:v>2.9031857582929158E-3</c:v>
                </c:pt>
                <c:pt idx="23">
                  <c:v>2.0455501387411017E-3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03B5-4509-BAC6-420FDE6AB5C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305335096"/>
        <c:axId val="305335488"/>
        <c:extLst/>
      </c:barChart>
      <c:catAx>
        <c:axId val="3053350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nl-NL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05335488"/>
        <c:crosses val="autoZero"/>
        <c:auto val="1"/>
        <c:lblAlgn val="ctr"/>
        <c:lblOffset val="100"/>
        <c:noMultiLvlLbl val="0"/>
      </c:catAx>
      <c:valAx>
        <c:axId val="30533548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05335096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6350" cap="flat" cmpd="sng" algn="ctr">
      <a:noFill/>
      <a:prstDash val="solid"/>
      <a:round/>
    </a:ln>
    <a:effectLst/>
  </c:spPr>
  <c:txPr>
    <a:bodyPr/>
    <a:lstStyle/>
    <a:p>
      <a:pPr>
        <a:defRPr lang="nl-NL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nl-NL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nl-NL" sz="9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Slachtoffer van een misdrijf (exclusief niet van toepassing)</a:t>
            </a:r>
          </a:p>
        </c:rich>
      </c:tx>
      <c:layout>
        <c:manualLayout>
          <c:xMode val="edge"/>
          <c:yMode val="edge"/>
          <c:x val="4.629623502944484E-3"/>
          <c:y val="0.96147023371581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lang="nl-NL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0.44539618209488513"/>
          <c:y val="2.8900440076569375E-2"/>
          <c:w val="0.52960894594058094"/>
          <c:h val="0.912482063002562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'Veiligheid en overlast'!$C$143</c:f>
              <c:strCache>
                <c:ptCount val="1"/>
                <c:pt idx="0">
                  <c:v>Slachtoffer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nl-NL"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'Veiligheid en overlast'!$B$144:$B$156</c:f>
              <c:strCache>
                <c:ptCount val="13"/>
                <c:pt idx="0">
                  <c:v>Diefstal van (landbouw)-machines </c:v>
                </c:pt>
                <c:pt idx="1">
                  <c:v>Inbraak in uw schuur, loods of stal</c:v>
                </c:pt>
                <c:pt idx="2">
                  <c:v>Diefstal van fiets of scooter</c:v>
                </c:pt>
                <c:pt idx="3">
                  <c:v>Beschadiging of vernieling (aan uw huis of tuin)</c:v>
                </c:pt>
                <c:pt idx="4">
                  <c:v>Bedreiging </c:v>
                </c:pt>
                <c:pt idx="5">
                  <c:v>Inbraak in uw woning</c:v>
                </c:pt>
                <c:pt idx="6">
                  <c:v>Inbraak in uw bedrijf</c:v>
                </c:pt>
                <c:pt idx="7">
                  <c:v>Beschadiging of vernieling aan auto's en diefstal    vanaf auto's, bijv. wieldoppen etc.</c:v>
                </c:pt>
                <c:pt idx="8">
                  <c:v>Oplichting </c:v>
                </c:pt>
                <c:pt idx="9">
                  <c:v>Diefstal van auto</c:v>
                </c:pt>
                <c:pt idx="10">
                  <c:v>Straatroof </c:v>
                </c:pt>
                <c:pt idx="12">
                  <c:v>Eén of meer delicten</c:v>
                </c:pt>
              </c:strCache>
            </c:strRef>
          </c:cat>
          <c:val>
            <c:numRef>
              <c:f>'Veiligheid en overlast'!$C$144:$C$156</c:f>
              <c:numCache>
                <c:formatCode>0%</c:formatCode>
                <c:ptCount val="13"/>
                <c:pt idx="0">
                  <c:v>0.20001104769336853</c:v>
                </c:pt>
                <c:pt idx="1">
                  <c:v>0.15328590905266704</c:v>
                </c:pt>
                <c:pt idx="2">
                  <c:v>9.1583902924146754E-2</c:v>
                </c:pt>
                <c:pt idx="3">
                  <c:v>8.3097412227505218E-2</c:v>
                </c:pt>
                <c:pt idx="4">
                  <c:v>6.9705093785770389E-2</c:v>
                </c:pt>
                <c:pt idx="5">
                  <c:v>6.6557087656268443E-2</c:v>
                </c:pt>
                <c:pt idx="6">
                  <c:v>6.5505614397186829E-2</c:v>
                </c:pt>
                <c:pt idx="7">
                  <c:v>6.4838103697957283E-2</c:v>
                </c:pt>
                <c:pt idx="8">
                  <c:v>5.5602220744093489E-2</c:v>
                </c:pt>
                <c:pt idx="9">
                  <c:v>3.4567531815460573E-2</c:v>
                </c:pt>
                <c:pt idx="10">
                  <c:v>1.9737915504525416E-2</c:v>
                </c:pt>
                <c:pt idx="12">
                  <c:v>0.37622497616440725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D3-4FE1-AFFA-3EE930594BEC}"/>
            </c:ext>
          </c:extLst>
        </c:ser>
        <c:ser>
          <c:idx val="1"/>
          <c:order val="1"/>
          <c:tx>
            <c:strRef>
              <c:f>'Veiligheid en overlast'!$D$143</c:f>
              <c:strCache>
                <c:ptCount val="1"/>
                <c:pt idx="0">
                  <c:v>In de eigen buurt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nl-NL"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'Veiligheid en overlast'!$B$144:$B$156</c:f>
              <c:strCache>
                <c:ptCount val="13"/>
                <c:pt idx="0">
                  <c:v>Diefstal van (landbouw)-machines </c:v>
                </c:pt>
                <c:pt idx="1">
                  <c:v>Inbraak in uw schuur, loods of stal</c:v>
                </c:pt>
                <c:pt idx="2">
                  <c:v>Diefstal van fiets of scooter</c:v>
                </c:pt>
                <c:pt idx="3">
                  <c:v>Beschadiging of vernieling (aan uw huis of tuin)</c:v>
                </c:pt>
                <c:pt idx="4">
                  <c:v>Bedreiging </c:v>
                </c:pt>
                <c:pt idx="5">
                  <c:v>Inbraak in uw woning</c:v>
                </c:pt>
                <c:pt idx="6">
                  <c:v>Inbraak in uw bedrijf</c:v>
                </c:pt>
                <c:pt idx="7">
                  <c:v>Beschadiging of vernieling aan auto's en diefstal    vanaf auto's, bijv. wieldoppen etc.</c:v>
                </c:pt>
                <c:pt idx="8">
                  <c:v>Oplichting </c:v>
                </c:pt>
                <c:pt idx="9">
                  <c:v>Diefstal van auto</c:v>
                </c:pt>
                <c:pt idx="10">
                  <c:v>Straatroof </c:v>
                </c:pt>
                <c:pt idx="12">
                  <c:v>Eén of meer delicten</c:v>
                </c:pt>
              </c:strCache>
            </c:strRef>
          </c:cat>
          <c:val>
            <c:numRef>
              <c:f>'Veiligheid en overlast'!$D$144:$D$156</c:f>
              <c:numCache>
                <c:formatCode>0%</c:formatCode>
                <c:ptCount val="13"/>
                <c:pt idx="0">
                  <c:v>0.1642097885998596</c:v>
                </c:pt>
                <c:pt idx="1">
                  <c:v>0.15328590905266862</c:v>
                </c:pt>
                <c:pt idx="2">
                  <c:v>4.6413622684055848E-2</c:v>
                </c:pt>
                <c:pt idx="3">
                  <c:v>8.3097412227505454E-2</c:v>
                </c:pt>
                <c:pt idx="4">
                  <c:v>4.9080608887027866E-2</c:v>
                </c:pt>
                <c:pt idx="5">
                  <c:v>6.655708765626922E-2</c:v>
                </c:pt>
                <c:pt idx="6">
                  <c:v>6.5505614397186399E-2</c:v>
                </c:pt>
                <c:pt idx="7">
                  <c:v>3.0829800146732499E-2</c:v>
                </c:pt>
                <c:pt idx="8">
                  <c:v>2.3865418738560896E-2</c:v>
                </c:pt>
                <c:pt idx="9">
                  <c:v>1.4700847746944334E-2</c:v>
                </c:pt>
                <c:pt idx="10">
                  <c:v>5.0751773128030267E-3</c:v>
                </c:pt>
                <c:pt idx="12">
                  <c:v>0.32300246767443774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D3-4FE1-AFFA-3EE930594BE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305335096"/>
        <c:axId val="305335488"/>
      </c:barChart>
      <c:catAx>
        <c:axId val="3053350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nl-NL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05335488"/>
        <c:crosses val="autoZero"/>
        <c:auto val="1"/>
        <c:lblAlgn val="ctr"/>
        <c:lblOffset val="100"/>
        <c:noMultiLvlLbl val="0"/>
      </c:catAx>
      <c:valAx>
        <c:axId val="30533548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05335096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519883543968763"/>
          <c:y val="0.47101133124761485"/>
          <c:w val="0.25893281568970544"/>
          <c:h val="9.94072832918968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nl-NL"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6350" cap="flat" cmpd="sng" algn="ctr">
      <a:noFill/>
      <a:prstDash val="solid"/>
      <a:round/>
    </a:ln>
    <a:effectLst/>
  </c:spPr>
  <c:txPr>
    <a:bodyPr/>
    <a:lstStyle/>
    <a:p>
      <a:pPr>
        <a:defRPr lang="nl-NL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nl-NL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nl-NL" sz="9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Waarvan is aangifte gedaan (n=196)</a:t>
            </a:r>
          </a:p>
        </c:rich>
      </c:tx>
      <c:layout>
        <c:manualLayout>
          <c:xMode val="edge"/>
          <c:yMode val="edge"/>
          <c:x val="0"/>
          <c:y val="0.931445885440790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lang="nl-NL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0.14877466394151406"/>
          <c:y val="2.8900440076569375E-2"/>
          <c:w val="0.82623045975720688"/>
          <c:h val="0.8764637412650784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nl-NL"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'Veiligheid en overlast'!$B$210:$B$215</c:f>
              <c:strCache>
                <c:ptCount val="6"/>
                <c:pt idx="0">
                  <c:v>Diefstal</c:v>
                </c:pt>
                <c:pt idx="1">
                  <c:v>Inbraak</c:v>
                </c:pt>
                <c:pt idx="2">
                  <c:v>Vernieling</c:v>
                </c:pt>
                <c:pt idx="3">
                  <c:v>Oplichting</c:v>
                </c:pt>
                <c:pt idx="4">
                  <c:v>Bedreiging</c:v>
                </c:pt>
                <c:pt idx="5">
                  <c:v>Overig</c:v>
                </c:pt>
              </c:strCache>
            </c:strRef>
          </c:cat>
          <c:val>
            <c:numRef>
              <c:f>'Veiligheid en overlast'!$C$210:$C$215</c:f>
              <c:numCache>
                <c:formatCode>0%</c:formatCode>
                <c:ptCount val="6"/>
                <c:pt idx="0">
                  <c:v>0.41974177423693509</c:v>
                </c:pt>
                <c:pt idx="1">
                  <c:v>0.29815308019958819</c:v>
                </c:pt>
                <c:pt idx="2">
                  <c:v>4.5468092567805096E-2</c:v>
                </c:pt>
                <c:pt idx="3">
                  <c:v>4.2826845260130135E-2</c:v>
                </c:pt>
                <c:pt idx="4">
                  <c:v>1.0093379665726217E-2</c:v>
                </c:pt>
                <c:pt idx="5">
                  <c:v>0.18371682806981518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87-4032-8400-7F5A794B11D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305335096"/>
        <c:axId val="305335488"/>
      </c:barChart>
      <c:catAx>
        <c:axId val="3053350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nl-NL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05335488"/>
        <c:crosses val="autoZero"/>
        <c:auto val="1"/>
        <c:lblAlgn val="ctr"/>
        <c:lblOffset val="100"/>
        <c:noMultiLvlLbl val="0"/>
      </c:catAx>
      <c:valAx>
        <c:axId val="30533548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05335096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6350" cap="flat" cmpd="sng" algn="ctr">
      <a:noFill/>
      <a:prstDash val="solid"/>
      <a:round/>
    </a:ln>
    <a:effectLst/>
  </c:spPr>
  <c:txPr>
    <a:bodyPr/>
    <a:lstStyle/>
    <a:p>
      <a:pPr>
        <a:defRPr lang="nl-NL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nl-NL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900" b="0" i="0" u="none" strike="noStrike" kern="1200" baseline="0">
                <a:solidFill>
                  <a:srgbClr val="595959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nl-NL" sz="900" baseline="0">
                <a:effectLst/>
              </a:rPr>
              <a:t>Aangifte gedaan na slachtofferschap indien van toepassing (n=471) </a:t>
            </a:r>
            <a:endParaRPr lang="nl-NL" sz="900">
              <a:effectLst/>
            </a:endParaRPr>
          </a:p>
        </c:rich>
      </c:tx>
      <c:layout>
        <c:manualLayout>
          <c:xMode val="edge"/>
          <c:yMode val="edge"/>
          <c:x val="0"/>
          <c:y val="0.9249806486053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lang="nl-NL" sz="900" b="0" i="0" u="none" strike="noStrike" kern="1200" baseline="0">
              <a:solidFill>
                <a:srgbClr val="595959"/>
              </a:solidFill>
              <a:effectLst/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0.30116183357492504"/>
          <c:y val="4.2753749653522771E-2"/>
          <c:w val="0.68085468894679757"/>
          <c:h val="0.745982404089971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'Veiligheid en overlast'!$C$178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nl-NL"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'Veiligheid en overlast'!$B$179:$B$185</c:f>
              <c:strCache>
                <c:ptCount val="7"/>
                <c:pt idx="0">
                  <c:v>Buitengebied Land van Cuijk</c:v>
                </c:pt>
                <c:pt idx="2">
                  <c:v>Cuijk</c:v>
                </c:pt>
                <c:pt idx="3">
                  <c:v>Mill en Sint Hubert</c:v>
                </c:pt>
                <c:pt idx="4">
                  <c:v>Sint Anthonis</c:v>
                </c:pt>
                <c:pt idx="5">
                  <c:v>Grave</c:v>
                </c:pt>
                <c:pt idx="6">
                  <c:v>Boxmeer</c:v>
                </c:pt>
              </c:strCache>
            </c:strRef>
          </c:cat>
          <c:val>
            <c:numRef>
              <c:f>'Veiligheid en overlast'!$C$179:$C$185</c:f>
              <c:numCache>
                <c:formatCode>General</c:formatCode>
                <c:ptCount val="7"/>
                <c:pt idx="0" formatCode="0%">
                  <c:v>0.43727475255060422</c:v>
                </c:pt>
                <c:pt idx="2" formatCode="0%">
                  <c:v>0.50601018403432074</c:v>
                </c:pt>
                <c:pt idx="3" formatCode="0%">
                  <c:v>0.45446968846884217</c:v>
                </c:pt>
                <c:pt idx="4" formatCode="0%">
                  <c:v>0.42813279993302439</c:v>
                </c:pt>
                <c:pt idx="5" formatCode="0%">
                  <c:v>0.4210526315789474</c:v>
                </c:pt>
                <c:pt idx="6" formatCode="0%">
                  <c:v>0.40767144925858678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41-47CF-AD24-AE9EDB09B521}"/>
            </c:ext>
          </c:extLst>
        </c:ser>
        <c:ser>
          <c:idx val="1"/>
          <c:order val="1"/>
          <c:tx>
            <c:strRef>
              <c:f>'Veiligheid en overlast'!$D$178</c:f>
              <c:strCache>
                <c:ptCount val="1"/>
                <c:pt idx="0">
                  <c:v>Nog niet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'Veiligheid en overlast'!$B$179:$B$185</c:f>
              <c:strCache>
                <c:ptCount val="7"/>
                <c:pt idx="0">
                  <c:v>Buitengebied Land van Cuijk</c:v>
                </c:pt>
                <c:pt idx="2">
                  <c:v>Cuijk</c:v>
                </c:pt>
                <c:pt idx="3">
                  <c:v>Mill en Sint Hubert</c:v>
                </c:pt>
                <c:pt idx="4">
                  <c:v>Sint Anthonis</c:v>
                </c:pt>
                <c:pt idx="5">
                  <c:v>Grave</c:v>
                </c:pt>
                <c:pt idx="6">
                  <c:v>Boxmeer</c:v>
                </c:pt>
              </c:strCache>
            </c:strRef>
          </c:cat>
          <c:val>
            <c:numRef>
              <c:f>'Veiligheid en overlast'!$D$179:$D$185</c:f>
              <c:numCache>
                <c:formatCode>General</c:formatCode>
                <c:ptCount val="7"/>
                <c:pt idx="0" formatCode="0%">
                  <c:v>1.0550599570215457E-2</c:v>
                </c:pt>
                <c:pt idx="2" formatCode="0%">
                  <c:v>1.4393969768654003E-2</c:v>
                </c:pt>
                <c:pt idx="3" formatCode="0%">
                  <c:v>0</c:v>
                </c:pt>
                <c:pt idx="4" formatCode="0%">
                  <c:v>2.5817046128003597E-2</c:v>
                </c:pt>
                <c:pt idx="5" formatCode="0%">
                  <c:v>0</c:v>
                </c:pt>
                <c:pt idx="6" formatCode="0%">
                  <c:v>5.3778061811891086E-3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41-47CF-AD24-AE9EDB09B521}"/>
            </c:ext>
          </c:extLst>
        </c:ser>
        <c:ser>
          <c:idx val="2"/>
          <c:order val="2"/>
          <c:tx>
            <c:strRef>
              <c:f>'Veiligheid en overlast'!$E$178</c:f>
              <c:strCache>
                <c:ptCount val="1"/>
                <c:pt idx="0">
                  <c:v>Nee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nl-NL"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'Veiligheid en overlast'!$B$179:$B$185</c:f>
              <c:strCache>
                <c:ptCount val="7"/>
                <c:pt idx="0">
                  <c:v>Buitengebied Land van Cuijk</c:v>
                </c:pt>
                <c:pt idx="2">
                  <c:v>Cuijk</c:v>
                </c:pt>
                <c:pt idx="3">
                  <c:v>Mill en Sint Hubert</c:v>
                </c:pt>
                <c:pt idx="4">
                  <c:v>Sint Anthonis</c:v>
                </c:pt>
                <c:pt idx="5">
                  <c:v>Grave</c:v>
                </c:pt>
                <c:pt idx="6">
                  <c:v>Boxmeer</c:v>
                </c:pt>
              </c:strCache>
            </c:strRef>
          </c:cat>
          <c:val>
            <c:numRef>
              <c:f>'Veiligheid en overlast'!$E$179:$E$185</c:f>
              <c:numCache>
                <c:formatCode>General</c:formatCode>
                <c:ptCount val="7"/>
                <c:pt idx="0" formatCode="0%">
                  <c:v>0.41080415468081027</c:v>
                </c:pt>
                <c:pt idx="2" formatCode="0%">
                  <c:v>0.40762599735375482</c:v>
                </c:pt>
                <c:pt idx="3" formatCode="0%">
                  <c:v>0.3671017157005565</c:v>
                </c:pt>
                <c:pt idx="4" formatCode="0%">
                  <c:v>0.36030018426270083</c:v>
                </c:pt>
                <c:pt idx="5" formatCode="0%">
                  <c:v>0.43859649122807021</c:v>
                </c:pt>
                <c:pt idx="6" formatCode="0%">
                  <c:v>0.47503006525145464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41-47CF-AD24-AE9EDB09B521}"/>
            </c:ext>
          </c:extLst>
        </c:ser>
        <c:ser>
          <c:idx val="3"/>
          <c:order val="3"/>
          <c:tx>
            <c:strRef>
              <c:f>'Veiligheid en overlast'!$F$178</c:f>
              <c:strCache>
                <c:ptCount val="1"/>
                <c:pt idx="0">
                  <c:v>Weet niet (meer) / geen antwoord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nl-NL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'Veiligheid en overlast'!$B$179:$B$185</c:f>
              <c:strCache>
                <c:ptCount val="7"/>
                <c:pt idx="0">
                  <c:v>Buitengebied Land van Cuijk</c:v>
                </c:pt>
                <c:pt idx="2">
                  <c:v>Cuijk</c:v>
                </c:pt>
                <c:pt idx="3">
                  <c:v>Mill en Sint Hubert</c:v>
                </c:pt>
                <c:pt idx="4">
                  <c:v>Sint Anthonis</c:v>
                </c:pt>
                <c:pt idx="5">
                  <c:v>Grave</c:v>
                </c:pt>
                <c:pt idx="6">
                  <c:v>Boxmeer</c:v>
                </c:pt>
              </c:strCache>
            </c:strRef>
          </c:cat>
          <c:val>
            <c:numRef>
              <c:f>'Veiligheid en overlast'!$F$179:$F$185</c:f>
              <c:numCache>
                <c:formatCode>General</c:formatCode>
                <c:ptCount val="7"/>
                <c:pt idx="0" formatCode="0%">
                  <c:v>0.14137049319837253</c:v>
                </c:pt>
                <c:pt idx="2" formatCode="0%">
                  <c:v>7.1969848843270026E-2</c:v>
                </c:pt>
                <c:pt idx="3" formatCode="0%">
                  <c:v>0.17842859583060164</c:v>
                </c:pt>
                <c:pt idx="4" formatCode="0%">
                  <c:v>0.18574996967627225</c:v>
                </c:pt>
                <c:pt idx="5" formatCode="0%">
                  <c:v>0.14035087719298245</c:v>
                </c:pt>
                <c:pt idx="6" formatCode="0%">
                  <c:v>0.11192067930876963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41-47CF-AD24-AE9EDB09B52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05335096"/>
        <c:axId val="305335488"/>
      </c:barChart>
      <c:catAx>
        <c:axId val="3053350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nl-NL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05335488"/>
        <c:crosses val="autoZero"/>
        <c:auto val="1"/>
        <c:lblAlgn val="ctr"/>
        <c:lblOffset val="100"/>
        <c:noMultiLvlLbl val="0"/>
      </c:catAx>
      <c:valAx>
        <c:axId val="30533548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05335096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1362954141814425"/>
          <c:w val="1"/>
          <c:h val="0.116476092662330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nl-NL" sz="1000" b="0" i="0" u="none" strike="noStrike" kern="1200" baseline="0">
              <a:solidFill>
                <a:srgbClr val="595959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6350" cap="flat" cmpd="sng" algn="ctr">
      <a:noFill/>
      <a:prstDash val="solid"/>
      <a:round/>
    </a:ln>
    <a:effectLst/>
  </c:spPr>
  <c:txPr>
    <a:bodyPr/>
    <a:lstStyle/>
    <a:p>
      <a:pPr>
        <a:defRPr lang="nl-NL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nl-NL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nl-NL" sz="900" b="0" i="0" baseline="0">
                <a:effectLst/>
              </a:rPr>
              <a:t>(Extra) veiligheidsmaatregelen genomen</a:t>
            </a:r>
            <a:endParaRPr lang="nl-NL" sz="900">
              <a:effectLst/>
            </a:endParaRPr>
          </a:p>
        </c:rich>
      </c:tx>
      <c:layout>
        <c:manualLayout>
          <c:xMode val="edge"/>
          <c:yMode val="edge"/>
          <c:x val="0"/>
          <c:y val="0.935769656302086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lang="nl-NL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5.0094316245151448E-2"/>
          <c:y val="0.11658141272486924"/>
          <c:w val="0.51596588670042309"/>
          <c:h val="0.7884673506720750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779-4F88-B180-1FEFB9A0164B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779-4F88-B180-1FEFB9A0164B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7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779-4F88-B180-1FEFB9A0164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nl-NL"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779-4F88-B180-1FEFB9A0164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nl-NL"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779-4F88-B180-1FEFB9A016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nl-NL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'Veiligheid en overlast'!$C$163:$E$163</c:f>
              <c:strCache>
                <c:ptCount val="3"/>
                <c:pt idx="0">
                  <c:v>Ja</c:v>
                </c:pt>
                <c:pt idx="1">
                  <c:v>Nee</c:v>
                </c:pt>
                <c:pt idx="2">
                  <c:v>Weet niet (meer) / geen antwoord</c:v>
                </c:pt>
              </c:strCache>
            </c:strRef>
          </c:cat>
          <c:val>
            <c:numRef>
              <c:f>'Veiligheid en overlast'!$C$164:$E$164</c:f>
              <c:numCache>
                <c:formatCode>0%</c:formatCode>
                <c:ptCount val="3"/>
                <c:pt idx="0">
                  <c:v>0.63094797734936547</c:v>
                </c:pt>
                <c:pt idx="1">
                  <c:v>0.33540448447856674</c:v>
                </c:pt>
                <c:pt idx="2">
                  <c:v>3.36475381720703E-2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'Veiligheid en overlast'!#REF!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6-6779-4F88-B180-1FEFB9A0164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solidFill>
          <a:sysClr val="window" lastClr="FFFFFF">
            <a:lumMod val="95000"/>
          </a:sys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749321074750051"/>
          <c:y val="0.18654520374734179"/>
          <c:w val="0.37050450411150132"/>
          <c:h val="0.56092053710677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nl-NL"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solidFill>
      <a:sysClr val="window" lastClr="FFFFFF">
        <a:lumMod val="95000"/>
      </a:sysClr>
    </a:solidFill>
    <a:ln w="6350" cap="flat" cmpd="sng" algn="ctr">
      <a:noFill/>
      <a:prstDash val="solid"/>
      <a:round/>
    </a:ln>
    <a:effectLst/>
  </c:spPr>
  <c:txPr>
    <a:bodyPr/>
    <a:lstStyle/>
    <a:p>
      <a:pPr>
        <a:defRPr lang="nl-NL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nl-NL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nl-NL" sz="9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(Extra) maatregelen (n=887)</a:t>
            </a:r>
          </a:p>
        </c:rich>
      </c:tx>
      <c:layout>
        <c:manualLayout>
          <c:xMode val="edge"/>
          <c:yMode val="edge"/>
          <c:x val="4.6296296296296294E-3"/>
          <c:y val="0.950867137296246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lang="nl-NL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0.47364954152555294"/>
          <c:y val="2.8900440076569375E-2"/>
          <c:w val="0.50135558655899648"/>
          <c:h val="0.8847757449436467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nl-NL"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'Veiligheid en overlast'!$B$219:$B$224</c:f>
              <c:strCache>
                <c:ptCount val="6"/>
                <c:pt idx="0">
                  <c:v>Auto’s, fietsen, machines achter slot en grendel</c:v>
                </c:pt>
                <c:pt idx="1">
                  <c:v>Aangesloten bij buurtapp</c:v>
                </c:pt>
                <c:pt idx="2">
                  <c:v>Camerabewaking / GPS-bewaking</c:v>
                </c:pt>
                <c:pt idx="3">
                  <c:v>Hond voor bewaking</c:v>
                </c:pt>
                <c:pt idx="4">
                  <c:v>Inbraakalarm geïnstalleerd</c:v>
                </c:pt>
                <c:pt idx="5">
                  <c:v>Iets anders</c:v>
                </c:pt>
              </c:strCache>
            </c:strRef>
          </c:cat>
          <c:val>
            <c:numRef>
              <c:f>'Veiligheid en overlast'!$C$219:$C$224</c:f>
              <c:numCache>
                <c:formatCode>0%</c:formatCode>
                <c:ptCount val="6"/>
                <c:pt idx="0">
                  <c:v>0.63999769812488305</c:v>
                </c:pt>
                <c:pt idx="1">
                  <c:v>0.59071631125741264</c:v>
                </c:pt>
                <c:pt idx="2">
                  <c:v>0.39658723357627307</c:v>
                </c:pt>
                <c:pt idx="3">
                  <c:v>0.38199574870470554</c:v>
                </c:pt>
                <c:pt idx="4">
                  <c:v>0.263850252269695</c:v>
                </c:pt>
                <c:pt idx="5">
                  <c:v>0.27632670175851648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40-462D-A122-493760F3B5D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305335096"/>
        <c:axId val="305335488"/>
      </c:barChart>
      <c:catAx>
        <c:axId val="3053350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nl-NL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05335488"/>
        <c:crosses val="autoZero"/>
        <c:auto val="1"/>
        <c:lblAlgn val="ctr"/>
        <c:lblOffset val="100"/>
        <c:noMultiLvlLbl val="0"/>
      </c:catAx>
      <c:valAx>
        <c:axId val="30533548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05335096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6350" cap="flat" cmpd="sng" algn="ctr">
      <a:noFill/>
      <a:prstDash val="solid"/>
      <a:round/>
    </a:ln>
    <a:effectLst/>
  </c:spPr>
  <c:txPr>
    <a:bodyPr/>
    <a:lstStyle/>
    <a:p>
      <a:pPr>
        <a:defRPr lang="nl-NL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nl-NL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sz="90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Percentage dat één of meer verdachte / illegale activiteiten heeft gesignaleerd in de buurt en daarvan (veel) overlast</a:t>
            </a:r>
            <a:r>
              <a:rPr lang="nl-NL" sz="9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ervaart</a:t>
            </a:r>
            <a:endParaRPr lang="nl-NL" sz="90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0"/>
          <c:y val="0.959375339520468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0.29493489351666041"/>
          <c:y val="2.1871656529812215E-2"/>
          <c:w val="0.6599073985956696"/>
          <c:h val="0.891044474615600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'Verdachte activiteiten'!$C$39</c:f>
              <c:strCache>
                <c:ptCount val="1"/>
                <c:pt idx="0">
                  <c:v>komt voor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595959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'Verdachte activiteiten'!$B$40:$B$49</c:f>
              <c:strCache>
                <c:ptCount val="10"/>
                <c:pt idx="0">
                  <c:v>Buitengebied Land van Cuijk</c:v>
                </c:pt>
                <c:pt idx="2">
                  <c:v>Bewoners</c:v>
                </c:pt>
                <c:pt idx="3">
                  <c:v>Ondernemers</c:v>
                </c:pt>
                <c:pt idx="5">
                  <c:v>Grave</c:v>
                </c:pt>
                <c:pt idx="6">
                  <c:v>Boxmeer</c:v>
                </c:pt>
                <c:pt idx="7">
                  <c:v>Mill en Sint Hubert</c:v>
                </c:pt>
                <c:pt idx="8">
                  <c:v>Sint Anthonis</c:v>
                </c:pt>
                <c:pt idx="9">
                  <c:v>Cuijk</c:v>
                </c:pt>
              </c:strCache>
            </c:strRef>
          </c:cat>
          <c:val>
            <c:numRef>
              <c:f>'Verdachte activiteiten'!$C$40:$C$49</c:f>
              <c:numCache>
                <c:formatCode>General</c:formatCode>
                <c:ptCount val="10"/>
                <c:pt idx="0" formatCode="0%">
                  <c:v>0.5946437417789513</c:v>
                </c:pt>
                <c:pt idx="2" formatCode="0%">
                  <c:v>0.59545142060094902</c:v>
                </c:pt>
                <c:pt idx="3" formatCode="0%">
                  <c:v>0.59181531180402658</c:v>
                </c:pt>
                <c:pt idx="5" formatCode="0%">
                  <c:v>0.64705882352941169</c:v>
                </c:pt>
                <c:pt idx="6" formatCode="0%">
                  <c:v>0.6281381067142453</c:v>
                </c:pt>
                <c:pt idx="7" formatCode="0%">
                  <c:v>0.58613338155342343</c:v>
                </c:pt>
                <c:pt idx="8" formatCode="0%">
                  <c:v>0.57326740980131308</c:v>
                </c:pt>
                <c:pt idx="9" formatCode="0%">
                  <c:v>0.54444976479378793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01-4FA0-A9D5-A62CC3CDCCE7}"/>
            </c:ext>
          </c:extLst>
        </c:ser>
        <c:ser>
          <c:idx val="1"/>
          <c:order val="1"/>
          <c:tx>
            <c:strRef>
              <c:f>'Verdachte activiteiten'!$D$39</c:f>
              <c:strCache>
                <c:ptCount val="1"/>
                <c:pt idx="0">
                  <c:v>veel overlast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'Verdachte activiteiten'!$B$40:$B$49</c:f>
              <c:strCache>
                <c:ptCount val="10"/>
                <c:pt idx="0">
                  <c:v>Buitengebied Land van Cuijk</c:v>
                </c:pt>
                <c:pt idx="2">
                  <c:v>Bewoners</c:v>
                </c:pt>
                <c:pt idx="3">
                  <c:v>Ondernemers</c:v>
                </c:pt>
                <c:pt idx="5">
                  <c:v>Grave</c:v>
                </c:pt>
                <c:pt idx="6">
                  <c:v>Boxmeer</c:v>
                </c:pt>
                <c:pt idx="7">
                  <c:v>Mill en Sint Hubert</c:v>
                </c:pt>
                <c:pt idx="8">
                  <c:v>Sint Anthonis</c:v>
                </c:pt>
                <c:pt idx="9">
                  <c:v>Cuijk</c:v>
                </c:pt>
              </c:strCache>
            </c:strRef>
          </c:cat>
          <c:val>
            <c:numRef>
              <c:f>'Verdachte activiteiten'!$D$40:$D$49</c:f>
              <c:numCache>
                <c:formatCode>General</c:formatCode>
                <c:ptCount val="10"/>
                <c:pt idx="0" formatCode="0%">
                  <c:v>7.5328444745349096E-2</c:v>
                </c:pt>
                <c:pt idx="2" formatCode="0%">
                  <c:v>7.5157834052519398E-2</c:v>
                </c:pt>
                <c:pt idx="3" formatCode="0%">
                  <c:v>7.8310695965039298E-2</c:v>
                </c:pt>
                <c:pt idx="5" formatCode="0%">
                  <c:v>8.9041095890410968E-2</c:v>
                </c:pt>
                <c:pt idx="6" formatCode="0%">
                  <c:v>0.10307950510978538</c:v>
                </c:pt>
                <c:pt idx="7" formatCode="0%">
                  <c:v>5.1513676223822413E-2</c:v>
                </c:pt>
                <c:pt idx="8" formatCode="0%">
                  <c:v>6.1406383894918919E-2</c:v>
                </c:pt>
                <c:pt idx="9" formatCode="0%">
                  <c:v>6.8553167218394939E-2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01-4FA0-A9D5-A62CC3CDCCE7}"/>
            </c:ext>
          </c:extLst>
        </c:ser>
        <c:ser>
          <c:idx val="2"/>
          <c:order val="2"/>
          <c:tx>
            <c:strRef>
              <c:f>'Verdachte activiteiten'!$E$39</c:f>
              <c:strCache>
                <c:ptCount val="1"/>
                <c:pt idx="0">
                  <c:v>beetje overlast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'Verdachte activiteiten'!$B$40:$B$49</c:f>
              <c:strCache>
                <c:ptCount val="10"/>
                <c:pt idx="0">
                  <c:v>Buitengebied Land van Cuijk</c:v>
                </c:pt>
                <c:pt idx="2">
                  <c:v>Bewoners</c:v>
                </c:pt>
                <c:pt idx="3">
                  <c:v>Ondernemers</c:v>
                </c:pt>
                <c:pt idx="5">
                  <c:v>Grave</c:v>
                </c:pt>
                <c:pt idx="6">
                  <c:v>Boxmeer</c:v>
                </c:pt>
                <c:pt idx="7">
                  <c:v>Mill en Sint Hubert</c:v>
                </c:pt>
                <c:pt idx="8">
                  <c:v>Sint Anthonis</c:v>
                </c:pt>
                <c:pt idx="9">
                  <c:v>Cuijk</c:v>
                </c:pt>
              </c:strCache>
            </c:strRef>
          </c:cat>
          <c:val>
            <c:numRef>
              <c:f>'Verdachte activiteiten'!$E$40:$E$49</c:f>
              <c:numCache>
                <c:formatCode>General</c:formatCode>
                <c:ptCount val="10"/>
                <c:pt idx="0" formatCode="0%">
                  <c:v>0.2692613109730419</c:v>
                </c:pt>
                <c:pt idx="2" formatCode="0%">
                  <c:v>0.26772055654854565</c:v>
                </c:pt>
                <c:pt idx="3" formatCode="0%">
                  <c:v>0.2738410581269981</c:v>
                </c:pt>
                <c:pt idx="5" formatCode="0%">
                  <c:v>0.31506849315068497</c:v>
                </c:pt>
                <c:pt idx="6" formatCode="0%">
                  <c:v>0.29075120976067931</c:v>
                </c:pt>
                <c:pt idx="7" formatCode="0%">
                  <c:v>0.24117483458978961</c:v>
                </c:pt>
                <c:pt idx="8" formatCode="0%">
                  <c:v>0.26418114344057408</c:v>
                </c:pt>
                <c:pt idx="9" formatCode="0%">
                  <c:v>0.24580891563031226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01-4FA0-A9D5-A62CC3CDCC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305335096"/>
        <c:axId val="305335488"/>
      </c:barChart>
      <c:catAx>
        <c:axId val="3053350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05335488"/>
        <c:crosses val="autoZero"/>
        <c:auto val="1"/>
        <c:lblAlgn val="ctr"/>
        <c:lblOffset val="100"/>
        <c:noMultiLvlLbl val="0"/>
      </c:catAx>
      <c:valAx>
        <c:axId val="30533548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0533509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7993536935050749"/>
          <c:y val="0.39665804549773476"/>
          <c:w val="0.16922883858267718"/>
          <c:h val="0.207432066471803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6350" cap="flat" cmpd="sng" algn="ctr">
      <a:noFill/>
      <a:prstDash val="solid"/>
      <a:round/>
    </a:ln>
    <a:effectLst/>
  </c:spPr>
  <c:txPr>
    <a:bodyPr/>
    <a:lstStyle/>
    <a:p>
      <a:pPr>
        <a:defRPr/>
      </a:pPr>
      <a:endParaRPr lang="nl-NL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sz="90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Signaleren van verdachte / illegale activiteiten en het ervaren van overlast</a:t>
            </a:r>
          </a:p>
        </c:rich>
      </c:tx>
      <c:layout>
        <c:manualLayout>
          <c:xMode val="edge"/>
          <c:yMode val="edge"/>
          <c:x val="0"/>
          <c:y val="0.959375339520468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0.48941076115485566"/>
          <c:y val="1.2286895510610194E-2"/>
          <c:w val="0.46543159448818899"/>
          <c:h val="0.916407651548775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'Verdachte activiteiten'!$C$20</c:f>
              <c:strCache>
                <c:ptCount val="1"/>
                <c:pt idx="0">
                  <c:v>komt voor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D94-43EE-A898-035966D95C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'Verdachte activiteiten'!$B$21:$B$30</c:f>
              <c:strCache>
                <c:ptCount val="10"/>
                <c:pt idx="0">
                  <c:v>Onbekende personen die zich in de buurt ophouden</c:v>
                </c:pt>
                <c:pt idx="1">
                  <c:v>Dealen van drugs</c:v>
                </c:pt>
                <c:pt idx="2">
                  <c:v>Wietplantages en/of wietteelt</c:v>
                </c:pt>
                <c:pt idx="3">
                  <c:v>Illegale (onder)verhuur van woningen</c:v>
                </c:pt>
                <c:pt idx="4">
                  <c:v>Andere verdachte situatie</c:v>
                </c:pt>
                <c:pt idx="5">
                  <c:v>Drugslaboratoria / productie van drugs</c:v>
                </c:pt>
                <c:pt idx="6">
                  <c:v>Motorbendes</c:v>
                </c:pt>
                <c:pt idx="7">
                  <c:v>Bedrijven die geen ''gewoon bedrijf'' zijn</c:v>
                </c:pt>
                <c:pt idx="8">
                  <c:v>Verdachte situaties in leegstaande gebouwen</c:v>
                </c:pt>
                <c:pt idx="9">
                  <c:v>Personen die geld bieden</c:v>
                </c:pt>
              </c:strCache>
            </c:strRef>
          </c:cat>
          <c:val>
            <c:numRef>
              <c:f>'Verdachte activiteiten'!$C$21:$C$30</c:f>
              <c:numCache>
                <c:formatCode>0%</c:formatCode>
                <c:ptCount val="10"/>
                <c:pt idx="0">
                  <c:v>0.47386325458073342</c:v>
                </c:pt>
                <c:pt idx="1">
                  <c:v>0.27225076005162852</c:v>
                </c:pt>
                <c:pt idx="2">
                  <c:v>0.17818826820646749</c:v>
                </c:pt>
                <c:pt idx="3">
                  <c:v>0.16963854605213405</c:v>
                </c:pt>
                <c:pt idx="4">
                  <c:v>0.16117122633083678</c:v>
                </c:pt>
                <c:pt idx="5">
                  <c:v>0.15934621343245089</c:v>
                </c:pt>
                <c:pt idx="6">
                  <c:v>0.14329885597259961</c:v>
                </c:pt>
                <c:pt idx="7">
                  <c:v>0.1421449858063924</c:v>
                </c:pt>
                <c:pt idx="8">
                  <c:v>0.13848829409264268</c:v>
                </c:pt>
                <c:pt idx="9">
                  <c:v>0.12352217565379801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94-43EE-A898-035966D95CA1}"/>
            </c:ext>
          </c:extLst>
        </c:ser>
        <c:ser>
          <c:idx val="1"/>
          <c:order val="1"/>
          <c:tx>
            <c:strRef>
              <c:f>'Verdachte activiteiten'!$D$20</c:f>
              <c:strCache>
                <c:ptCount val="1"/>
                <c:pt idx="0">
                  <c:v>veel overlast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'Verdachte activiteiten'!$B$21:$B$30</c:f>
              <c:strCache>
                <c:ptCount val="10"/>
                <c:pt idx="0">
                  <c:v>Onbekende personen die zich in de buurt ophouden</c:v>
                </c:pt>
                <c:pt idx="1">
                  <c:v>Dealen van drugs</c:v>
                </c:pt>
                <c:pt idx="2">
                  <c:v>Wietplantages en/of wietteelt</c:v>
                </c:pt>
                <c:pt idx="3">
                  <c:v>Illegale (onder)verhuur van woningen</c:v>
                </c:pt>
                <c:pt idx="4">
                  <c:v>Andere verdachte situatie</c:v>
                </c:pt>
                <c:pt idx="5">
                  <c:v>Drugslaboratoria / productie van drugs</c:v>
                </c:pt>
                <c:pt idx="6">
                  <c:v>Motorbendes</c:v>
                </c:pt>
                <c:pt idx="7">
                  <c:v>Bedrijven die geen ''gewoon bedrijf'' zijn</c:v>
                </c:pt>
                <c:pt idx="8">
                  <c:v>Verdachte situaties in leegstaande gebouwen</c:v>
                </c:pt>
                <c:pt idx="9">
                  <c:v>Personen die geld bieden</c:v>
                </c:pt>
              </c:strCache>
            </c:strRef>
          </c:cat>
          <c:val>
            <c:numRef>
              <c:f>'Verdachte activiteiten'!$D$21:$D$30</c:f>
              <c:numCache>
                <c:formatCode>0%</c:formatCode>
                <c:ptCount val="10"/>
                <c:pt idx="0">
                  <c:v>3.9601066097679556E-2</c:v>
                </c:pt>
                <c:pt idx="1">
                  <c:v>7.5779407418342902E-3</c:v>
                </c:pt>
                <c:pt idx="2">
                  <c:v>2.3542130805363761E-3</c:v>
                </c:pt>
                <c:pt idx="3">
                  <c:v>7.8389434507718427E-3</c:v>
                </c:pt>
                <c:pt idx="4">
                  <c:v>1.1455064623941233E-2</c:v>
                </c:pt>
                <c:pt idx="5">
                  <c:v>3.0197546760973317E-3</c:v>
                </c:pt>
                <c:pt idx="6">
                  <c:v>1.2458699292454493E-2</c:v>
                </c:pt>
                <c:pt idx="7">
                  <c:v>3.3813091838742846E-3</c:v>
                </c:pt>
                <c:pt idx="8">
                  <c:v>3.3904840209735914E-3</c:v>
                </c:pt>
                <c:pt idx="9">
                  <c:v>1.3202991205924952E-3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94-43EE-A898-035966D95CA1}"/>
            </c:ext>
          </c:extLst>
        </c:ser>
        <c:ser>
          <c:idx val="2"/>
          <c:order val="2"/>
          <c:tx>
            <c:strRef>
              <c:f>'Verdachte activiteiten'!$E$20</c:f>
              <c:strCache>
                <c:ptCount val="1"/>
                <c:pt idx="0">
                  <c:v>beetje overlast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'Verdachte activiteiten'!$B$21:$B$30</c:f>
              <c:strCache>
                <c:ptCount val="10"/>
                <c:pt idx="0">
                  <c:v>Onbekende personen die zich in de buurt ophouden</c:v>
                </c:pt>
                <c:pt idx="1">
                  <c:v>Dealen van drugs</c:v>
                </c:pt>
                <c:pt idx="2">
                  <c:v>Wietplantages en/of wietteelt</c:v>
                </c:pt>
                <c:pt idx="3">
                  <c:v>Illegale (onder)verhuur van woningen</c:v>
                </c:pt>
                <c:pt idx="4">
                  <c:v>Andere verdachte situatie</c:v>
                </c:pt>
                <c:pt idx="5">
                  <c:v>Drugslaboratoria / productie van drugs</c:v>
                </c:pt>
                <c:pt idx="6">
                  <c:v>Motorbendes</c:v>
                </c:pt>
                <c:pt idx="7">
                  <c:v>Bedrijven die geen ''gewoon bedrijf'' zijn</c:v>
                </c:pt>
                <c:pt idx="8">
                  <c:v>Verdachte situaties in leegstaande gebouwen</c:v>
                </c:pt>
                <c:pt idx="9">
                  <c:v>Personen die geld bieden</c:v>
                </c:pt>
              </c:strCache>
            </c:strRef>
          </c:cat>
          <c:val>
            <c:numRef>
              <c:f>'Verdachte activiteiten'!$E$21:$E$30</c:f>
              <c:numCache>
                <c:formatCode>0%</c:formatCode>
                <c:ptCount val="10"/>
                <c:pt idx="0">
                  <c:v>0.24005292463066957</c:v>
                </c:pt>
                <c:pt idx="1">
                  <c:v>7.4814813463072713E-2</c:v>
                </c:pt>
                <c:pt idx="2">
                  <c:v>1.2103837997246302E-2</c:v>
                </c:pt>
                <c:pt idx="3">
                  <c:v>1.4516788610573917E-2</c:v>
                </c:pt>
                <c:pt idx="4">
                  <c:v>3.4113969048206252E-2</c:v>
                </c:pt>
                <c:pt idx="5">
                  <c:v>8.6469942613932767E-3</c:v>
                </c:pt>
                <c:pt idx="6">
                  <c:v>1.6818006837281164E-2</c:v>
                </c:pt>
                <c:pt idx="7">
                  <c:v>9.865931094196043E-3</c:v>
                </c:pt>
                <c:pt idx="8">
                  <c:v>1.0506271088964099E-2</c:v>
                </c:pt>
                <c:pt idx="9">
                  <c:v>6.8256930619461365E-3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94-43EE-A898-035966D95C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305335096"/>
        <c:axId val="305335488"/>
      </c:barChart>
      <c:catAx>
        <c:axId val="3053350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05335488"/>
        <c:crosses val="autoZero"/>
        <c:auto val="1"/>
        <c:lblAlgn val="ctr"/>
        <c:lblOffset val="100"/>
        <c:noMultiLvlLbl val="0"/>
      </c:catAx>
      <c:valAx>
        <c:axId val="30533548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0533509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81845833333333329"/>
          <c:y val="0.39892213445782565"/>
          <c:w val="0.16201017060367451"/>
          <c:h val="0.240871886857325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6350" cap="flat" cmpd="sng" algn="ctr">
      <a:noFill/>
      <a:prstDash val="solid"/>
      <a:round/>
    </a:ln>
    <a:effectLst/>
  </c:spPr>
  <c:txPr>
    <a:bodyPr/>
    <a:lstStyle/>
    <a:p>
      <a:pPr>
        <a:defRPr/>
      </a:pPr>
      <a:endParaRPr lang="nl-NL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sz="90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Aandeel respondenten dat</a:t>
            </a:r>
            <a:r>
              <a:rPr lang="nl-NL" sz="9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denkt dat er sprake is van toename van de activiteiten, in procenten van de respondenten die één of meer activiteiten signaleren</a:t>
            </a:r>
            <a:endParaRPr lang="nl-NL" sz="90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0"/>
          <c:y val="0.959375339520468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0.47899409448818897"/>
          <c:y val="2.3019295247069166E-2"/>
          <c:w val="0.50501492782152235"/>
          <c:h val="0.8472261365773067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'Verdachte activiteiten'!$C$60</c:f>
              <c:strCache>
                <c:ptCount val="1"/>
                <c:pt idx="0">
                  <c:v>neemt toe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1D6-4565-A494-E75CF9BFE18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1D6-4565-A494-E75CF9BFE18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1D6-4565-A494-E75CF9BFE18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1D6-4565-A494-E75CF9BFE1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'Verdachte activiteiten'!$B$61:$B$68</c:f>
              <c:strCache>
                <c:ptCount val="8"/>
                <c:pt idx="0">
                  <c:v>Onbekende personen die zich in de buurt ophouden</c:v>
                </c:pt>
                <c:pt idx="1">
                  <c:v>Dealen van drugs</c:v>
                </c:pt>
                <c:pt idx="2">
                  <c:v>Drugslaboratoria / productie van drugs</c:v>
                </c:pt>
                <c:pt idx="3">
                  <c:v>Wietplantages en/of wietteelt</c:v>
                </c:pt>
                <c:pt idx="4">
                  <c:v>Illegale (onder)verhuur van woningen</c:v>
                </c:pt>
                <c:pt idx="5">
                  <c:v>Bedrijven die geen ''gewoon bedrijf'' zijn</c:v>
                </c:pt>
                <c:pt idx="6">
                  <c:v>Verdachte situaties in leegstaande gebouwen</c:v>
                </c:pt>
                <c:pt idx="7">
                  <c:v>Personen die geld bieden</c:v>
                </c:pt>
              </c:strCache>
            </c:strRef>
          </c:cat>
          <c:val>
            <c:numRef>
              <c:f>'Verdachte activiteiten'!$C$61:$C$68</c:f>
              <c:numCache>
                <c:formatCode>0%</c:formatCode>
                <c:ptCount val="8"/>
                <c:pt idx="0">
                  <c:v>0.33226577408356461</c:v>
                </c:pt>
                <c:pt idx="1">
                  <c:v>0.12618220230883079</c:v>
                </c:pt>
                <c:pt idx="2">
                  <c:v>6.0366557976946372E-2</c:v>
                </c:pt>
                <c:pt idx="3">
                  <c:v>5.0429902789243232E-2</c:v>
                </c:pt>
                <c:pt idx="4">
                  <c:v>3.802955547483941E-2</c:v>
                </c:pt>
                <c:pt idx="5">
                  <c:v>3.1633022630594865E-2</c:v>
                </c:pt>
                <c:pt idx="6">
                  <c:v>3.0046050281705025E-2</c:v>
                </c:pt>
                <c:pt idx="7">
                  <c:v>1.2430986845202059E-2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D6-4565-A494-E75CF9BFE180}"/>
            </c:ext>
          </c:extLst>
        </c:ser>
        <c:ser>
          <c:idx val="1"/>
          <c:order val="1"/>
          <c:tx>
            <c:strRef>
              <c:f>'Verdachte activiteiten'!$D$60</c:f>
              <c:strCache>
                <c:ptCount val="1"/>
                <c:pt idx="0">
                  <c:v>neemt niet toe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'Verdachte activiteiten'!$B$61:$B$68</c:f>
              <c:strCache>
                <c:ptCount val="8"/>
                <c:pt idx="0">
                  <c:v>Onbekende personen die zich in de buurt ophouden</c:v>
                </c:pt>
                <c:pt idx="1">
                  <c:v>Dealen van drugs</c:v>
                </c:pt>
                <c:pt idx="2">
                  <c:v>Drugslaboratoria / productie van drugs</c:v>
                </c:pt>
                <c:pt idx="3">
                  <c:v>Wietplantages en/of wietteelt</c:v>
                </c:pt>
                <c:pt idx="4">
                  <c:v>Illegale (onder)verhuur van woningen</c:v>
                </c:pt>
                <c:pt idx="5">
                  <c:v>Bedrijven die geen ''gewoon bedrijf'' zijn</c:v>
                </c:pt>
                <c:pt idx="6">
                  <c:v>Verdachte situaties in leegstaande gebouwen</c:v>
                </c:pt>
                <c:pt idx="7">
                  <c:v>Personen die geld bieden</c:v>
                </c:pt>
              </c:strCache>
            </c:strRef>
          </c:cat>
          <c:val>
            <c:numRef>
              <c:f>'Verdachte activiteiten'!$D$61:$D$68</c:f>
              <c:numCache>
                <c:formatCode>0%</c:formatCode>
                <c:ptCount val="8"/>
                <c:pt idx="0">
                  <c:v>0.44145934065814241</c:v>
                </c:pt>
                <c:pt idx="1">
                  <c:v>0.58065159019975798</c:v>
                </c:pt>
                <c:pt idx="2">
                  <c:v>0.64271635444415243</c:v>
                </c:pt>
                <c:pt idx="3">
                  <c:v>0.64675165225914755</c:v>
                </c:pt>
                <c:pt idx="4">
                  <c:v>0.64950924336234583</c:v>
                </c:pt>
                <c:pt idx="5">
                  <c:v>0.7000554869842297</c:v>
                </c:pt>
                <c:pt idx="6">
                  <c:v>0.70692331593910807</c:v>
                </c:pt>
                <c:pt idx="7">
                  <c:v>0.72298886245292526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D6-4565-A494-E75CF9BFE180}"/>
            </c:ext>
          </c:extLst>
        </c:ser>
        <c:ser>
          <c:idx val="2"/>
          <c:order val="2"/>
          <c:tx>
            <c:strRef>
              <c:f>'Verdachte activiteiten'!$E$60</c:f>
              <c:strCache>
                <c:ptCount val="1"/>
                <c:pt idx="0">
                  <c:v>weet niet / geen mening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'Verdachte activiteiten'!$B$61:$B$68</c:f>
              <c:strCache>
                <c:ptCount val="8"/>
                <c:pt idx="0">
                  <c:v>Onbekende personen die zich in de buurt ophouden</c:v>
                </c:pt>
                <c:pt idx="1">
                  <c:v>Dealen van drugs</c:v>
                </c:pt>
                <c:pt idx="2">
                  <c:v>Drugslaboratoria / productie van drugs</c:v>
                </c:pt>
                <c:pt idx="3">
                  <c:v>Wietplantages en/of wietteelt</c:v>
                </c:pt>
                <c:pt idx="4">
                  <c:v>Illegale (onder)verhuur van woningen</c:v>
                </c:pt>
                <c:pt idx="5">
                  <c:v>Bedrijven die geen ''gewoon bedrijf'' zijn</c:v>
                </c:pt>
                <c:pt idx="6">
                  <c:v>Verdachte situaties in leegstaande gebouwen</c:v>
                </c:pt>
                <c:pt idx="7">
                  <c:v>Personen die geld bieden</c:v>
                </c:pt>
              </c:strCache>
            </c:strRef>
          </c:cat>
          <c:val>
            <c:numRef>
              <c:f>'Verdachte activiteiten'!$E$61:$E$68</c:f>
              <c:numCache>
                <c:formatCode>0%</c:formatCode>
                <c:ptCount val="8"/>
                <c:pt idx="0">
                  <c:v>0.22627488525827949</c:v>
                </c:pt>
                <c:pt idx="1">
                  <c:v>0.29316620749139888</c:v>
                </c:pt>
                <c:pt idx="2">
                  <c:v>0.29691708757889063</c:v>
                </c:pt>
                <c:pt idx="3">
                  <c:v>0.30281844495159854</c:v>
                </c:pt>
                <c:pt idx="4">
                  <c:v>0.31246120116280435</c:v>
                </c:pt>
                <c:pt idx="5">
                  <c:v>0.26831149038516638</c:v>
                </c:pt>
                <c:pt idx="6">
                  <c:v>0.26303063377917801</c:v>
                </c:pt>
                <c:pt idx="7">
                  <c:v>0.26458015070186447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D6-4565-A494-E75CF9BFE18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05335096"/>
        <c:axId val="305335488"/>
      </c:barChart>
      <c:catAx>
        <c:axId val="3053350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05335488"/>
        <c:crosses val="autoZero"/>
        <c:auto val="1"/>
        <c:lblAlgn val="ctr"/>
        <c:lblOffset val="100"/>
        <c:noMultiLvlLbl val="0"/>
      </c:catAx>
      <c:valAx>
        <c:axId val="30533548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0533509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.88385435923004918"/>
          <c:w val="1"/>
          <c:h val="3.97363934674134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6350" cap="flat" cmpd="sng" algn="ctr">
      <a:noFill/>
      <a:prstDash val="solid"/>
      <a:round/>
    </a:ln>
    <a:effectLst/>
  </c:spPr>
  <c:txPr>
    <a:bodyPr/>
    <a:lstStyle/>
    <a:p>
      <a:pPr>
        <a:defRPr/>
      </a:pPr>
      <a:endParaRPr lang="nl-NL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sz="80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Gevoel(ens) die verdachte en/of</a:t>
            </a:r>
            <a:r>
              <a:rPr lang="nl-NL" sz="8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illegale activiteiten </a:t>
            </a:r>
            <a:r>
              <a:rPr lang="nl-NL" sz="80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oproepen,</a:t>
            </a:r>
            <a:r>
              <a:rPr lang="nl-NL" sz="8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in procenten van de respondenten die één of meer van deze activiteiten signaleren (n=654)</a:t>
            </a:r>
            <a:endParaRPr lang="nl-NL" sz="80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1.6690331741319221E-3"/>
          <c:y val="0.924354096595572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0.22908487614515505"/>
          <c:y val="4.8046925077717954E-2"/>
          <c:w val="0.71790205667300111"/>
          <c:h val="0.797908729823303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'Verdachte activiteiten'!$C$96</c:f>
              <c:strCache>
                <c:ptCount val="1"/>
                <c:pt idx="0">
                  <c:v>Buitengebied Land van Cuijk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'Verdachte activiteiten'!$B$97:$B$100</c:f>
              <c:strCache>
                <c:ptCount val="4"/>
                <c:pt idx="0">
                  <c:v>Het maakt me boos</c:v>
                </c:pt>
                <c:pt idx="1">
                  <c:v>Het maakt me bang</c:v>
                </c:pt>
                <c:pt idx="2">
                  <c:v>Het doet me niks</c:v>
                </c:pt>
                <c:pt idx="3">
                  <c:v>Iets anders</c:v>
                </c:pt>
              </c:strCache>
            </c:strRef>
          </c:cat>
          <c:val>
            <c:numRef>
              <c:f>'Verdachte activiteiten'!$C$97:$C$100</c:f>
              <c:numCache>
                <c:formatCode>0%</c:formatCode>
                <c:ptCount val="4"/>
                <c:pt idx="0">
                  <c:v>0.44844678133850635</c:v>
                </c:pt>
                <c:pt idx="1">
                  <c:v>0.2317261186015333</c:v>
                </c:pt>
                <c:pt idx="2">
                  <c:v>8.2434474380419009E-2</c:v>
                </c:pt>
                <c:pt idx="3">
                  <c:v>0.23739262567953712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96-4669-A8B0-95677B938A95}"/>
            </c:ext>
          </c:extLst>
        </c:ser>
        <c:ser>
          <c:idx val="1"/>
          <c:order val="1"/>
          <c:tx>
            <c:strRef>
              <c:f>'Verdachte activiteiten'!$D$96</c:f>
              <c:strCache>
                <c:ptCount val="1"/>
                <c:pt idx="0">
                  <c:v>Bewoners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'Verdachte activiteiten'!$B$97:$B$100</c:f>
              <c:strCache>
                <c:ptCount val="4"/>
                <c:pt idx="0">
                  <c:v>Het maakt me boos</c:v>
                </c:pt>
                <c:pt idx="1">
                  <c:v>Het maakt me bang</c:v>
                </c:pt>
                <c:pt idx="2">
                  <c:v>Het doet me niks</c:v>
                </c:pt>
                <c:pt idx="3">
                  <c:v>Iets anders</c:v>
                </c:pt>
              </c:strCache>
            </c:strRef>
          </c:cat>
          <c:val>
            <c:numRef>
              <c:f>'Verdachte activiteiten'!$D$97:$D$100</c:f>
              <c:numCache>
                <c:formatCode>0%</c:formatCode>
                <c:ptCount val="4"/>
                <c:pt idx="0">
                  <c:v>0.45479721147925667</c:v>
                </c:pt>
                <c:pt idx="1">
                  <c:v>0.22665438134390409</c:v>
                </c:pt>
                <c:pt idx="2">
                  <c:v>7.872251573582513E-2</c:v>
                </c:pt>
                <c:pt idx="3">
                  <c:v>0.23982589144101621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96-4669-A8B0-95677B938A95}"/>
            </c:ext>
          </c:extLst>
        </c:ser>
        <c:ser>
          <c:idx val="2"/>
          <c:order val="2"/>
          <c:tx>
            <c:strRef>
              <c:f>'Verdachte activiteiten'!$E$96</c:f>
              <c:strCache>
                <c:ptCount val="1"/>
                <c:pt idx="0">
                  <c:v>Ondernemers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'Verdachte activiteiten'!$B$97:$B$100</c:f>
              <c:strCache>
                <c:ptCount val="4"/>
                <c:pt idx="0">
                  <c:v>Het maakt me boos</c:v>
                </c:pt>
                <c:pt idx="1">
                  <c:v>Het maakt me bang</c:v>
                </c:pt>
                <c:pt idx="2">
                  <c:v>Het doet me niks</c:v>
                </c:pt>
                <c:pt idx="3">
                  <c:v>Iets anders</c:v>
                </c:pt>
              </c:strCache>
            </c:strRef>
          </c:cat>
          <c:val>
            <c:numRef>
              <c:f>'Verdachte activiteiten'!$E$97:$E$100</c:f>
              <c:numCache>
                <c:formatCode>0%</c:formatCode>
                <c:ptCount val="4"/>
                <c:pt idx="0">
                  <c:v>0.43245171438330809</c:v>
                </c:pt>
                <c:pt idx="1">
                  <c:v>0.24563026278203556</c:v>
                </c:pt>
                <c:pt idx="2">
                  <c:v>8.9176994867305626E-2</c:v>
                </c:pt>
                <c:pt idx="3">
                  <c:v>0.23274102796735063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96-4669-A8B0-95677B938A9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305335096"/>
        <c:axId val="305335488"/>
      </c:barChart>
      <c:catAx>
        <c:axId val="3053350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05335488"/>
        <c:crosses val="autoZero"/>
        <c:auto val="1"/>
        <c:lblAlgn val="ctr"/>
        <c:lblOffset val="100"/>
        <c:noMultiLvlLbl val="0"/>
      </c:catAx>
      <c:valAx>
        <c:axId val="30533548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05335096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966932853249937"/>
          <c:y val="0.26762610113501611"/>
          <c:w val="0.31883467479439409"/>
          <c:h val="0.406938738776893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6350" cap="flat" cmpd="sng" algn="ctr">
      <a:noFill/>
      <a:prstDash val="solid"/>
      <a:round/>
    </a:ln>
    <a:effectLst/>
  </c:spPr>
  <c:txPr>
    <a:bodyPr/>
    <a:lstStyle/>
    <a:p>
      <a:pPr>
        <a:defRPr/>
      </a:pPr>
      <a:endParaRPr lang="nl-N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nl-NL" sz="90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Hoe lang men in</a:t>
            </a:r>
            <a:r>
              <a:rPr lang="nl-NL" sz="9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de buurt woont of werkt.</a:t>
            </a:r>
            <a:endParaRPr lang="nl-NL" sz="90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0"/>
          <c:y val="0.939381452679537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lang="nl-NL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0.41193282047838925"/>
          <c:y val="2.8900201428309836E-2"/>
          <c:w val="0.5625279640226416"/>
          <c:h val="0.7033541448740798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Leefbaarheidsbeleving!$C$102</c:f>
              <c:strCache>
                <c:ptCount val="1"/>
                <c:pt idx="0">
                  <c:v>Meer dan 10 jaar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nl-NL"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Leefbaarheidsbeleving!$B$103:$B$104</c:f>
              <c:strCache>
                <c:ptCount val="2"/>
                <c:pt idx="0">
                  <c:v>Wonen in buitengebied Land van Cuijk</c:v>
                </c:pt>
                <c:pt idx="1">
                  <c:v>Werken in buitengebied Land van Cuijk</c:v>
                </c:pt>
              </c:strCache>
            </c:strRef>
          </c:cat>
          <c:val>
            <c:numRef>
              <c:f>Leefbaarheidsbeleving!$C$103:$C$104</c:f>
              <c:numCache>
                <c:formatCode>###0%</c:formatCode>
                <c:ptCount val="2"/>
                <c:pt idx="0">
                  <c:v>0.75876685921136</c:v>
                </c:pt>
                <c:pt idx="1">
                  <c:v>0.79758199594461188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0F-4B36-8C76-4482F6F94942}"/>
            </c:ext>
          </c:extLst>
        </c:ser>
        <c:ser>
          <c:idx val="1"/>
          <c:order val="1"/>
          <c:tx>
            <c:strRef>
              <c:f>Leefbaarheidsbeleving!$D$102</c:f>
              <c:strCache>
                <c:ptCount val="1"/>
                <c:pt idx="0">
                  <c:v>5 tot 10 jaar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nl-NL"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Leefbaarheidsbeleving!$B$103:$B$104</c:f>
              <c:strCache>
                <c:ptCount val="2"/>
                <c:pt idx="0">
                  <c:v>Wonen in buitengebied Land van Cuijk</c:v>
                </c:pt>
                <c:pt idx="1">
                  <c:v>Werken in buitengebied Land van Cuijk</c:v>
                </c:pt>
              </c:strCache>
            </c:strRef>
          </c:cat>
          <c:val>
            <c:numRef>
              <c:f>Leefbaarheidsbeleving!$D$103:$D$104</c:f>
              <c:numCache>
                <c:formatCode>###0%</c:formatCode>
                <c:ptCount val="2"/>
                <c:pt idx="0">
                  <c:v>7.0795015370024875E-2</c:v>
                </c:pt>
                <c:pt idx="1">
                  <c:v>8.0266756044884993E-2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0F-4B36-8C76-4482F6F94942}"/>
            </c:ext>
          </c:extLst>
        </c:ser>
        <c:ser>
          <c:idx val="2"/>
          <c:order val="2"/>
          <c:tx>
            <c:strRef>
              <c:f>Leefbaarheidsbeleving!$E$102</c:f>
              <c:strCache>
                <c:ptCount val="1"/>
                <c:pt idx="0">
                  <c:v>2 tot 5 jaar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nl-NL"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Leefbaarheidsbeleving!$B$103:$B$104</c:f>
              <c:strCache>
                <c:ptCount val="2"/>
                <c:pt idx="0">
                  <c:v>Wonen in buitengebied Land van Cuijk</c:v>
                </c:pt>
                <c:pt idx="1">
                  <c:v>Werken in buitengebied Land van Cuijk</c:v>
                </c:pt>
              </c:strCache>
            </c:strRef>
          </c:cat>
          <c:val>
            <c:numRef>
              <c:f>Leefbaarheidsbeleving!$E$103:$E$104</c:f>
              <c:numCache>
                <c:formatCode>###0%</c:formatCode>
                <c:ptCount val="2"/>
                <c:pt idx="0">
                  <c:v>9.8870990677163526E-2</c:v>
                </c:pt>
                <c:pt idx="1">
                  <c:v>7.1946589199888736E-2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0F-4B36-8C76-4482F6F94942}"/>
            </c:ext>
          </c:extLst>
        </c:ser>
        <c:ser>
          <c:idx val="3"/>
          <c:order val="3"/>
          <c:tx>
            <c:strRef>
              <c:f>Leefbaarheidsbeleving!$F$102</c:f>
              <c:strCache>
                <c:ptCount val="1"/>
                <c:pt idx="0">
                  <c:v>Korter dan 2 jaar</c:v>
                </c:pt>
              </c:strCache>
            </c:strRef>
          </c:tx>
          <c:spPr>
            <a:solidFill>
              <a:srgbClr val="4472C4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nl-NL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Leefbaarheidsbeleving!$B$103:$B$104</c:f>
              <c:strCache>
                <c:ptCount val="2"/>
                <c:pt idx="0">
                  <c:v>Wonen in buitengebied Land van Cuijk</c:v>
                </c:pt>
                <c:pt idx="1">
                  <c:v>Werken in buitengebied Land van Cuijk</c:v>
                </c:pt>
              </c:strCache>
            </c:strRef>
          </c:cat>
          <c:val>
            <c:numRef>
              <c:f>Leefbaarheidsbeleving!$F$103:$F$104</c:f>
              <c:numCache>
                <c:formatCode>###0%</c:formatCode>
                <c:ptCount val="2"/>
                <c:pt idx="0">
                  <c:v>7.1567134741454805E-2</c:v>
                </c:pt>
                <c:pt idx="1">
                  <c:v>5.0204658810615539E-2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0F-4B36-8C76-4482F6F9494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05335096"/>
        <c:axId val="305335488"/>
      </c:barChart>
      <c:catAx>
        <c:axId val="3053350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nl-NL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05335488"/>
        <c:crosses val="autoZero"/>
        <c:auto val="1"/>
        <c:lblAlgn val="ctr"/>
        <c:lblOffset val="100"/>
        <c:noMultiLvlLbl val="0"/>
      </c:catAx>
      <c:valAx>
        <c:axId val="30533548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05335096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7676251152653197"/>
          <c:w val="1"/>
          <c:h val="8.37171916010498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nl-NL"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6350" cap="flat" cmpd="sng" algn="ctr">
      <a:noFill/>
      <a:prstDash val="solid"/>
      <a:round/>
    </a:ln>
    <a:effectLst/>
  </c:spPr>
  <c:txPr>
    <a:bodyPr/>
    <a:lstStyle/>
    <a:p>
      <a:pPr>
        <a:defRPr lang="nl-NL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nl-NL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sz="800" b="0" i="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Reactie(s) naar aanleiding van verdachte en/of illegale activiteiten, in procenten van de respondenten die één of meer van deze activiteiten signaleren </a:t>
            </a:r>
            <a:r>
              <a:rPr lang="nl-NL"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(n=663)</a:t>
            </a:r>
            <a:endParaRPr lang="nl-NL" sz="80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1.6567588737271715E-3"/>
          <c:y val="0.925509236360560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0.52287063893553443"/>
          <c:y val="5.3408792650918635E-2"/>
          <c:w val="0.43897869980926513"/>
          <c:h val="0.845738637611205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'Verdachte activiteiten'!$C$117</c:f>
              <c:strCache>
                <c:ptCount val="1"/>
                <c:pt idx="0">
                  <c:v>Buitengebied Land van Cuijk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'Verdachte activiteiten'!$B$118:$B$125</c:f>
              <c:strCache>
                <c:ptCount val="8"/>
                <c:pt idx="0">
                  <c:v>Ik bespreek het met andere bewoners en/of ondernemers in de buurt </c:v>
                </c:pt>
                <c:pt idx="1">
                  <c:v>Als er iets gebeurt dat mij niet zint, dan meld ik het bij de gemeente, politie of een andere organisatie</c:v>
                </c:pt>
                <c:pt idx="2">
                  <c:v>Ik spreek mensen er op aan als er iets gebeurt wat niet door de beugel kan</c:v>
                </c:pt>
                <c:pt idx="3">
                  <c:v>Ik tref extra veiligheidsmaatregelen</c:v>
                </c:pt>
                <c:pt idx="4">
                  <c:v>Ik heb niet de behoefte hierop te reageren</c:v>
                </c:pt>
                <c:pt idx="5">
                  <c:v>Ik durf er niks van te zeggen</c:v>
                </c:pt>
                <c:pt idx="6">
                  <c:v>Het is soms verleidelijk om eraan mee te doen</c:v>
                </c:pt>
                <c:pt idx="7">
                  <c:v>Iets anders</c:v>
                </c:pt>
              </c:strCache>
            </c:strRef>
          </c:cat>
          <c:val>
            <c:numRef>
              <c:f>'Verdachte activiteiten'!$C$118:$C$125</c:f>
              <c:numCache>
                <c:formatCode>0%</c:formatCode>
                <c:ptCount val="8"/>
                <c:pt idx="0">
                  <c:v>0.51226123551293701</c:v>
                </c:pt>
                <c:pt idx="1">
                  <c:v>0.44602149968660337</c:v>
                </c:pt>
                <c:pt idx="2">
                  <c:v>0.2105006500092802</c:v>
                </c:pt>
                <c:pt idx="3">
                  <c:v>0.20513353151505145</c:v>
                </c:pt>
                <c:pt idx="4">
                  <c:v>0.17204657547553698</c:v>
                </c:pt>
                <c:pt idx="5">
                  <c:v>0.11347289900562166</c:v>
                </c:pt>
                <c:pt idx="6">
                  <c:v>2.6061066438807594E-3</c:v>
                </c:pt>
                <c:pt idx="7">
                  <c:v>8.1452837123312541E-2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A4-48CE-996E-C73F2EB12988}"/>
            </c:ext>
          </c:extLst>
        </c:ser>
        <c:ser>
          <c:idx val="1"/>
          <c:order val="1"/>
          <c:tx>
            <c:strRef>
              <c:f>'Verdachte activiteiten'!$D$117</c:f>
              <c:strCache>
                <c:ptCount val="1"/>
                <c:pt idx="0">
                  <c:v>Bewoners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'Verdachte activiteiten'!$B$118:$B$125</c:f>
              <c:strCache>
                <c:ptCount val="8"/>
                <c:pt idx="0">
                  <c:v>Ik bespreek het met andere bewoners en/of ondernemers in de buurt </c:v>
                </c:pt>
                <c:pt idx="1">
                  <c:v>Als er iets gebeurt dat mij niet zint, dan meld ik het bij de gemeente, politie of een andere organisatie</c:v>
                </c:pt>
                <c:pt idx="2">
                  <c:v>Ik spreek mensen er op aan als er iets gebeurt wat niet door de beugel kan</c:v>
                </c:pt>
                <c:pt idx="3">
                  <c:v>Ik tref extra veiligheidsmaatregelen</c:v>
                </c:pt>
                <c:pt idx="4">
                  <c:v>Ik heb niet de behoefte hierop te reageren</c:v>
                </c:pt>
                <c:pt idx="5">
                  <c:v>Ik durf er niks van te zeggen</c:v>
                </c:pt>
                <c:pt idx="6">
                  <c:v>Het is soms verleidelijk om eraan mee te doen</c:v>
                </c:pt>
                <c:pt idx="7">
                  <c:v>Iets anders</c:v>
                </c:pt>
              </c:strCache>
            </c:strRef>
          </c:cat>
          <c:val>
            <c:numRef>
              <c:f>'Verdachte activiteiten'!$D$118:$D$125</c:f>
              <c:numCache>
                <c:formatCode>0%</c:formatCode>
                <c:ptCount val="8"/>
                <c:pt idx="0">
                  <c:v>0.50310098848317164</c:v>
                </c:pt>
                <c:pt idx="1">
                  <c:v>0.4427920963474129</c:v>
                </c:pt>
                <c:pt idx="2">
                  <c:v>0.20966018950132381</c:v>
                </c:pt>
                <c:pt idx="3">
                  <c:v>0.18791580541542036</c:v>
                </c:pt>
                <c:pt idx="4">
                  <c:v>0.1644771501964363</c:v>
                </c:pt>
                <c:pt idx="5">
                  <c:v>0.11469760345928648</c:v>
                </c:pt>
                <c:pt idx="6">
                  <c:v>0</c:v>
                </c:pt>
                <c:pt idx="7">
                  <c:v>8.1644317397679342E-2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A4-48CE-996E-C73F2EB12988}"/>
            </c:ext>
          </c:extLst>
        </c:ser>
        <c:ser>
          <c:idx val="2"/>
          <c:order val="2"/>
          <c:tx>
            <c:strRef>
              <c:f>'Verdachte activiteiten'!$E$117</c:f>
              <c:strCache>
                <c:ptCount val="1"/>
                <c:pt idx="0">
                  <c:v>Ondernemers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'Verdachte activiteiten'!$B$118:$B$125</c:f>
              <c:strCache>
                <c:ptCount val="8"/>
                <c:pt idx="0">
                  <c:v>Ik bespreek het met andere bewoners en/of ondernemers in de buurt </c:v>
                </c:pt>
                <c:pt idx="1">
                  <c:v>Als er iets gebeurt dat mij niet zint, dan meld ik het bij de gemeente, politie of een andere organisatie</c:v>
                </c:pt>
                <c:pt idx="2">
                  <c:v>Ik spreek mensen er op aan als er iets gebeurt wat niet door de beugel kan</c:v>
                </c:pt>
                <c:pt idx="3">
                  <c:v>Ik tref extra veiligheidsmaatregelen</c:v>
                </c:pt>
                <c:pt idx="4">
                  <c:v>Ik heb niet de behoefte hierop te reageren</c:v>
                </c:pt>
                <c:pt idx="5">
                  <c:v>Ik durf er niks van te zeggen</c:v>
                </c:pt>
                <c:pt idx="6">
                  <c:v>Het is soms verleidelijk om eraan mee te doen</c:v>
                </c:pt>
                <c:pt idx="7">
                  <c:v>Iets anders</c:v>
                </c:pt>
              </c:strCache>
            </c:strRef>
          </c:cat>
          <c:val>
            <c:numRef>
              <c:f>'Verdachte activiteiten'!$E$118:$E$125</c:f>
              <c:numCache>
                <c:formatCode>0%</c:formatCode>
                <c:ptCount val="8"/>
                <c:pt idx="0">
                  <c:v>0.54360587165665042</c:v>
                </c:pt>
                <c:pt idx="1">
                  <c:v>0.4467180043532728</c:v>
                </c:pt>
                <c:pt idx="2">
                  <c:v>0.20947493846346477</c:v>
                </c:pt>
                <c:pt idx="3">
                  <c:v>0.25643931829150912</c:v>
                </c:pt>
                <c:pt idx="4">
                  <c:v>0.1967112518698815</c:v>
                </c:pt>
                <c:pt idx="5">
                  <c:v>0.11312291859600364</c:v>
                </c:pt>
                <c:pt idx="6">
                  <c:v>9.6390368518660674E-3</c:v>
                </c:pt>
                <c:pt idx="7">
                  <c:v>8.3039572203623693E-2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A4-48CE-996E-C73F2EB1298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305335096"/>
        <c:axId val="305335488"/>
      </c:barChart>
      <c:catAx>
        <c:axId val="3053350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05335488"/>
        <c:crosses val="autoZero"/>
        <c:auto val="1"/>
        <c:lblAlgn val="ctr"/>
        <c:lblOffset val="100"/>
        <c:noMultiLvlLbl val="0"/>
      </c:catAx>
      <c:valAx>
        <c:axId val="30533548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05335096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6350" cap="flat" cmpd="sng" algn="ctr">
      <a:noFill/>
      <a:prstDash val="solid"/>
      <a:round/>
    </a:ln>
    <a:effectLst/>
  </c:spPr>
  <c:txPr>
    <a:bodyPr/>
    <a:lstStyle/>
    <a:p>
      <a:pPr>
        <a:defRPr/>
      </a:pPr>
      <a:endParaRPr lang="nl-NL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sz="90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Melding of aangifte van één of meer verdachte en/of illegale activiteiten  </a:t>
            </a:r>
            <a:r>
              <a:rPr lang="nl-NL"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(n=672)</a:t>
            </a:r>
            <a:endParaRPr lang="nl-NL" sz="90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0"/>
          <c:y val="0.959375339520468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0.31162766453202484"/>
          <c:y val="3.4119712308688689E-2"/>
          <c:w val="0.66613140023166528"/>
          <c:h val="0.7339517439377668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'Verdachte activiteiten'!$C$138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'Verdachte activiteiten'!$B$139:$B$141</c:f>
              <c:strCache>
                <c:ptCount val="3"/>
                <c:pt idx="0">
                  <c:v>Buitengebied Land van Cuijk</c:v>
                </c:pt>
                <c:pt idx="1">
                  <c:v>Bewoners</c:v>
                </c:pt>
                <c:pt idx="2">
                  <c:v>Ondernemers</c:v>
                </c:pt>
              </c:strCache>
            </c:strRef>
          </c:cat>
          <c:val>
            <c:numRef>
              <c:f>'Verdachte activiteiten'!$C$139:$C$141</c:f>
              <c:numCache>
                <c:formatCode>0%</c:formatCode>
                <c:ptCount val="3"/>
                <c:pt idx="0">
                  <c:v>0.28985588045836247</c:v>
                </c:pt>
                <c:pt idx="1">
                  <c:v>0.29372949777103907</c:v>
                </c:pt>
                <c:pt idx="2">
                  <c:v>0.27918152490169978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CC-483C-B90D-6D17E5634C99}"/>
            </c:ext>
          </c:extLst>
        </c:ser>
        <c:ser>
          <c:idx val="1"/>
          <c:order val="1"/>
          <c:tx>
            <c:strRef>
              <c:f>'Verdachte activiteiten'!$D$138</c:f>
              <c:strCache>
                <c:ptCount val="1"/>
                <c:pt idx="0">
                  <c:v>Nog niet, ga ik wel doen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'Verdachte activiteiten'!$B$139:$B$141</c:f>
              <c:strCache>
                <c:ptCount val="3"/>
                <c:pt idx="0">
                  <c:v>Buitengebied Land van Cuijk</c:v>
                </c:pt>
                <c:pt idx="1">
                  <c:v>Bewoners</c:v>
                </c:pt>
                <c:pt idx="2">
                  <c:v>Ondernemers</c:v>
                </c:pt>
              </c:strCache>
            </c:strRef>
          </c:cat>
          <c:val>
            <c:numRef>
              <c:f>'Verdachte activiteiten'!$D$139:$D$141</c:f>
              <c:numCache>
                <c:formatCode>0%</c:formatCode>
                <c:ptCount val="3"/>
                <c:pt idx="0">
                  <c:v>7.9299715531331749E-2</c:v>
                </c:pt>
                <c:pt idx="1">
                  <c:v>7.5834804961659119E-2</c:v>
                </c:pt>
                <c:pt idx="2">
                  <c:v>8.6850317191382323E-2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CC-483C-B90D-6D17E5634C99}"/>
            </c:ext>
          </c:extLst>
        </c:ser>
        <c:ser>
          <c:idx val="2"/>
          <c:order val="2"/>
          <c:tx>
            <c:strRef>
              <c:f>'Verdachte activiteiten'!$E$138</c:f>
              <c:strCache>
                <c:ptCount val="1"/>
                <c:pt idx="0">
                  <c:v>Nee 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'Verdachte activiteiten'!$B$139:$B$141</c:f>
              <c:strCache>
                <c:ptCount val="3"/>
                <c:pt idx="0">
                  <c:v>Buitengebied Land van Cuijk</c:v>
                </c:pt>
                <c:pt idx="1">
                  <c:v>Bewoners</c:v>
                </c:pt>
                <c:pt idx="2">
                  <c:v>Ondernemers</c:v>
                </c:pt>
              </c:strCache>
            </c:strRef>
          </c:cat>
          <c:val>
            <c:numRef>
              <c:f>'Verdachte activiteiten'!$E$139:$E$141</c:f>
              <c:numCache>
                <c:formatCode>0%</c:formatCode>
                <c:ptCount val="3"/>
                <c:pt idx="0">
                  <c:v>0.48103824808150253</c:v>
                </c:pt>
                <c:pt idx="1">
                  <c:v>0.46025839151980302</c:v>
                </c:pt>
                <c:pt idx="2">
                  <c:v>0.53990734537222718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CC-483C-B90D-6D17E5634C99}"/>
            </c:ext>
          </c:extLst>
        </c:ser>
        <c:ser>
          <c:idx val="3"/>
          <c:order val="3"/>
          <c:tx>
            <c:strRef>
              <c:f>'Verdachte activiteiten'!$F$138</c:f>
              <c:strCache>
                <c:ptCount val="1"/>
                <c:pt idx="0">
                  <c:v>Weet niet (meer) / geen antwoord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'Verdachte activiteiten'!$B$139:$B$141</c:f>
              <c:strCache>
                <c:ptCount val="3"/>
                <c:pt idx="0">
                  <c:v>Buitengebied Land van Cuijk</c:v>
                </c:pt>
                <c:pt idx="1">
                  <c:v>Bewoners</c:v>
                </c:pt>
                <c:pt idx="2">
                  <c:v>Ondernemers</c:v>
                </c:pt>
              </c:strCache>
            </c:strRef>
          </c:cat>
          <c:val>
            <c:numRef>
              <c:f>'Verdachte activiteiten'!$F$139:$F$141</c:f>
              <c:numCache>
                <c:formatCode>0%</c:formatCode>
                <c:ptCount val="3"/>
                <c:pt idx="0">
                  <c:v>0.14980615592879784</c:v>
                </c:pt>
                <c:pt idx="1">
                  <c:v>0.1701773057475004</c:v>
                </c:pt>
                <c:pt idx="2">
                  <c:v>9.4060812534690785E-2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CC-483C-B90D-6D17E5634C9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05335096"/>
        <c:axId val="305335488"/>
      </c:barChart>
      <c:catAx>
        <c:axId val="3053350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05335488"/>
        <c:crosses val="autoZero"/>
        <c:auto val="1"/>
        <c:lblAlgn val="ctr"/>
        <c:lblOffset val="100"/>
        <c:noMultiLvlLbl val="0"/>
      </c:catAx>
      <c:valAx>
        <c:axId val="30533548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0533509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.80230161701289815"/>
          <c:w val="1"/>
          <c:h val="8.19139652997920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6350" cap="flat" cmpd="sng" algn="ctr">
      <a:noFill/>
      <a:prstDash val="solid"/>
      <a:round/>
    </a:ln>
    <a:effectLst/>
  </c:spPr>
  <c:txPr>
    <a:bodyPr/>
    <a:lstStyle/>
    <a:p>
      <a:pPr>
        <a:defRPr/>
      </a:pPr>
      <a:endParaRPr lang="nl-NL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nl-NL" sz="9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Redenen waarom men geen melding of aangifte heeft gedaan (n=361)</a:t>
            </a:r>
          </a:p>
        </c:rich>
      </c:tx>
      <c:layout>
        <c:manualLayout>
          <c:xMode val="edge"/>
          <c:yMode val="edge"/>
          <c:x val="4.6296296296296294E-3"/>
          <c:y val="0.950867137296246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lang="nl-NL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0.50225544230878294"/>
          <c:y val="1.9166347259486394E-2"/>
          <c:w val="0.47737922687802248"/>
          <c:h val="0.9187476044461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'Verdachte activiteiten'!$C$159</c:f>
              <c:strCache>
                <c:ptCount val="1"/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nl-NL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'Verdachte activiteiten'!$B$160:$B$168</c:f>
              <c:strCache>
                <c:ptCount val="9"/>
                <c:pt idx="0">
                  <c:v>Dat helpt toch niet / er wordt niets mee gedaan</c:v>
                </c:pt>
                <c:pt idx="1">
                  <c:v>Vond ik niet nodig om aangifte of een melding te doen</c:v>
                </c:pt>
                <c:pt idx="2">
                  <c:v>Dat hebben andere bewoners / ondernemers al gedaan</c:v>
                </c:pt>
                <c:pt idx="3">
                  <c:v>Zo erg vind ik het niet, het is niet illegaal</c:v>
                </c:pt>
                <c:pt idx="4">
                  <c:v>Dat durf ik niet / angst voor represailles</c:v>
                </c:pt>
                <c:pt idx="5">
                  <c:v>Ik weet niet waar ik daarvoor terecht kan</c:v>
                </c:pt>
                <c:pt idx="6">
                  <c:v>(nog) geen tijd voor gehad</c:v>
                </c:pt>
                <c:pt idx="7">
                  <c:v>Ik weet niet hoe ik een melding of aangifte moet doen</c:v>
                </c:pt>
                <c:pt idx="8">
                  <c:v>Andere reden</c:v>
                </c:pt>
              </c:strCache>
            </c:strRef>
          </c:cat>
          <c:val>
            <c:numRef>
              <c:f>'Verdachte activiteiten'!$C$160:$C$168</c:f>
              <c:numCache>
                <c:formatCode>0%</c:formatCode>
                <c:ptCount val="9"/>
                <c:pt idx="0">
                  <c:v>0.2895603490473822</c:v>
                </c:pt>
                <c:pt idx="1">
                  <c:v>0.28377995757328001</c:v>
                </c:pt>
                <c:pt idx="2">
                  <c:v>0.20933648223568432</c:v>
                </c:pt>
                <c:pt idx="3">
                  <c:v>7.3541123041797912E-2</c:v>
                </c:pt>
                <c:pt idx="4">
                  <c:v>6.2176295212159532E-2</c:v>
                </c:pt>
                <c:pt idx="5">
                  <c:v>2.4590317205943776E-2</c:v>
                </c:pt>
                <c:pt idx="6">
                  <c:v>2.2809187744738772E-2</c:v>
                </c:pt>
                <c:pt idx="7">
                  <c:v>1.7096201499895818E-2</c:v>
                </c:pt>
                <c:pt idx="8">
                  <c:v>0.21640931262034588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8D-449F-B811-E7933546560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305335096"/>
        <c:axId val="305335488"/>
      </c:barChart>
      <c:catAx>
        <c:axId val="3053350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nl-NL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05335488"/>
        <c:crosses val="autoZero"/>
        <c:auto val="1"/>
        <c:lblAlgn val="ctr"/>
        <c:lblOffset val="100"/>
        <c:noMultiLvlLbl val="0"/>
      </c:catAx>
      <c:valAx>
        <c:axId val="30533548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05335096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6350" cap="flat" cmpd="sng" algn="ctr">
      <a:noFill/>
      <a:prstDash val="solid"/>
      <a:round/>
    </a:ln>
    <a:effectLst/>
  </c:spPr>
  <c:txPr>
    <a:bodyPr/>
    <a:lstStyle/>
    <a:p>
      <a:pPr>
        <a:defRPr lang="nl-NL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nl-NL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sz="90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Aandeel</a:t>
            </a:r>
            <a:r>
              <a:rPr lang="nl-NL" sz="9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respondenten dat wel eens is benaderd door iemand die men eigenlijk niet vertrouwt </a:t>
            </a:r>
            <a:endParaRPr lang="nl-NL" sz="90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0"/>
          <c:y val="0.959375339520468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0.29122868586812711"/>
          <c:y val="3.7986856566447361E-2"/>
          <c:w val="0.68453865583186291"/>
          <c:h val="0.8317019466734918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'Verdachte activiteiten'!$C$177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'Verdachte activiteiten'!$B$178:$B$187</c:f>
              <c:strCache>
                <c:ptCount val="10"/>
                <c:pt idx="0">
                  <c:v>Buitengebied Land van Cuijk</c:v>
                </c:pt>
                <c:pt idx="2">
                  <c:v>Bewoners</c:v>
                </c:pt>
                <c:pt idx="3">
                  <c:v>Ondernemers</c:v>
                </c:pt>
                <c:pt idx="5">
                  <c:v>Boxmeer</c:v>
                </c:pt>
                <c:pt idx="6">
                  <c:v>Sint Anthonis</c:v>
                </c:pt>
                <c:pt idx="7">
                  <c:v>Grave</c:v>
                </c:pt>
                <c:pt idx="8">
                  <c:v>Mill en Sint Hubert</c:v>
                </c:pt>
                <c:pt idx="9">
                  <c:v>Cuijk</c:v>
                </c:pt>
              </c:strCache>
            </c:strRef>
          </c:cat>
          <c:val>
            <c:numRef>
              <c:f>'Verdachte activiteiten'!$C$178:$C$187</c:f>
              <c:numCache>
                <c:formatCode>General</c:formatCode>
                <c:ptCount val="10"/>
                <c:pt idx="0" formatCode="0%">
                  <c:v>0.1817210865168187</c:v>
                </c:pt>
                <c:pt idx="2" formatCode="0%">
                  <c:v>0.15415647346732628</c:v>
                </c:pt>
                <c:pt idx="3" formatCode="0%">
                  <c:v>0.2650690787191145</c:v>
                </c:pt>
                <c:pt idx="5" formatCode="0%">
                  <c:v>0.20400772039157514</c:v>
                </c:pt>
                <c:pt idx="6" formatCode="0%">
                  <c:v>0.1981314331240191</c:v>
                </c:pt>
                <c:pt idx="7" formatCode="0%">
                  <c:v>0.16993464052287582</c:v>
                </c:pt>
                <c:pt idx="8" formatCode="0%">
                  <c:v>0.16316651766125814</c:v>
                </c:pt>
                <c:pt idx="9" formatCode="0%">
                  <c:v>0.13664775182187408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4D-4C5B-9610-41B55BD1FA46}"/>
            </c:ext>
          </c:extLst>
        </c:ser>
        <c:ser>
          <c:idx val="1"/>
          <c:order val="1"/>
          <c:tx>
            <c:strRef>
              <c:f>'Verdachte activiteiten'!$D$177</c:f>
              <c:strCache>
                <c:ptCount val="1"/>
                <c:pt idx="0">
                  <c:v>Nee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'Verdachte activiteiten'!$B$178:$B$187</c:f>
              <c:strCache>
                <c:ptCount val="10"/>
                <c:pt idx="0">
                  <c:v>Buitengebied Land van Cuijk</c:v>
                </c:pt>
                <c:pt idx="2">
                  <c:v>Bewoners</c:v>
                </c:pt>
                <c:pt idx="3">
                  <c:v>Ondernemers</c:v>
                </c:pt>
                <c:pt idx="5">
                  <c:v>Boxmeer</c:v>
                </c:pt>
                <c:pt idx="6">
                  <c:v>Sint Anthonis</c:v>
                </c:pt>
                <c:pt idx="7">
                  <c:v>Grave</c:v>
                </c:pt>
                <c:pt idx="8">
                  <c:v>Mill en Sint Hubert</c:v>
                </c:pt>
                <c:pt idx="9">
                  <c:v>Cuijk</c:v>
                </c:pt>
              </c:strCache>
            </c:strRef>
          </c:cat>
          <c:val>
            <c:numRef>
              <c:f>'Verdachte activiteiten'!$D$178:$D$187</c:f>
              <c:numCache>
                <c:formatCode>General</c:formatCode>
                <c:ptCount val="10"/>
                <c:pt idx="0" formatCode="0%">
                  <c:v>0.77932101455735026</c:v>
                </c:pt>
                <c:pt idx="2" formatCode="0%">
                  <c:v>0.809195547142883</c:v>
                </c:pt>
                <c:pt idx="3" formatCode="0%">
                  <c:v>0.69309507259938163</c:v>
                </c:pt>
                <c:pt idx="5" formatCode="0%">
                  <c:v>0.75751906670829483</c:v>
                </c:pt>
                <c:pt idx="6" formatCode="0%">
                  <c:v>0.78205542356358337</c:v>
                </c:pt>
                <c:pt idx="7" formatCode="0%">
                  <c:v>0.76470588235294135</c:v>
                </c:pt>
                <c:pt idx="8" formatCode="0%">
                  <c:v>0.80359591506987305</c:v>
                </c:pt>
                <c:pt idx="9" formatCode="0%">
                  <c:v>0.7952221468654348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4D-4C5B-9610-41B55BD1FA46}"/>
            </c:ext>
          </c:extLst>
        </c:ser>
        <c:ser>
          <c:idx val="2"/>
          <c:order val="2"/>
          <c:tx>
            <c:strRef>
              <c:f>'Verdachte activiteiten'!$E$177</c:f>
              <c:strCache>
                <c:ptCount val="1"/>
                <c:pt idx="0">
                  <c:v>Geen antwoord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84-4A99-856E-00C3C294C48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84-4A99-856E-00C3C294C48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84-4A99-856E-00C3C294C48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84-4A99-856E-00C3C294C48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84-4A99-856E-00C3C294C48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84-4A99-856E-00C3C294C4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'Verdachte activiteiten'!$B$178:$B$187</c:f>
              <c:strCache>
                <c:ptCount val="10"/>
                <c:pt idx="0">
                  <c:v>Buitengebied Land van Cuijk</c:v>
                </c:pt>
                <c:pt idx="2">
                  <c:v>Bewoners</c:v>
                </c:pt>
                <c:pt idx="3">
                  <c:v>Ondernemers</c:v>
                </c:pt>
                <c:pt idx="5">
                  <c:v>Boxmeer</c:v>
                </c:pt>
                <c:pt idx="6">
                  <c:v>Sint Anthonis</c:v>
                </c:pt>
                <c:pt idx="7">
                  <c:v>Grave</c:v>
                </c:pt>
                <c:pt idx="8">
                  <c:v>Mill en Sint Hubert</c:v>
                </c:pt>
                <c:pt idx="9">
                  <c:v>Cuijk</c:v>
                </c:pt>
              </c:strCache>
            </c:strRef>
          </c:cat>
          <c:val>
            <c:numRef>
              <c:f>'Verdachte activiteiten'!$E$178:$E$187</c:f>
              <c:numCache>
                <c:formatCode>General</c:formatCode>
                <c:ptCount val="10"/>
                <c:pt idx="0" formatCode="0%">
                  <c:v>3.8957898925834455E-2</c:v>
                </c:pt>
                <c:pt idx="2" formatCode="0%">
                  <c:v>3.6647979389786575E-2</c:v>
                </c:pt>
                <c:pt idx="3" formatCode="0%">
                  <c:v>4.1835848681506256E-2</c:v>
                </c:pt>
                <c:pt idx="5" formatCode="0%">
                  <c:v>3.8473212900128645E-2</c:v>
                </c:pt>
                <c:pt idx="6" formatCode="0%">
                  <c:v>1.9813143312401912E-2</c:v>
                </c:pt>
                <c:pt idx="7" formatCode="0%">
                  <c:v>6.535947712418301E-2</c:v>
                </c:pt>
                <c:pt idx="8" formatCode="0%">
                  <c:v>3.3237567268868076E-2</c:v>
                </c:pt>
                <c:pt idx="9" formatCode="0%">
                  <c:v>6.8130101312691982E-2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4D-4C5B-9610-41B55BD1FA4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05335096"/>
        <c:axId val="305335488"/>
      </c:barChart>
      <c:catAx>
        <c:axId val="3053350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05335488"/>
        <c:crosses val="autoZero"/>
        <c:auto val="1"/>
        <c:lblAlgn val="ctr"/>
        <c:lblOffset val="100"/>
        <c:noMultiLvlLbl val="0"/>
      </c:catAx>
      <c:valAx>
        <c:axId val="30533548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0533509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.86977123198988271"/>
          <c:w val="1"/>
          <c:h val="7.14615859442043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6350" cap="flat" cmpd="sng" algn="ctr">
      <a:noFill/>
      <a:prstDash val="solid"/>
      <a:round/>
    </a:ln>
    <a:effectLst/>
  </c:spPr>
  <c:txPr>
    <a:bodyPr/>
    <a:lstStyle/>
    <a:p>
      <a:pPr>
        <a:defRPr/>
      </a:pPr>
      <a:endParaRPr lang="nl-NL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900" b="0" i="0" u="none" strike="noStrike" kern="1200" baseline="0">
                <a:solidFill>
                  <a:srgbClr val="595959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nl-NL" sz="900" baseline="0">
                <a:effectLst/>
              </a:rPr>
              <a:t>Waar het contact over ging waarvoor men was benaderd (n=246)</a:t>
            </a:r>
          </a:p>
        </c:rich>
      </c:tx>
      <c:layout>
        <c:manualLayout>
          <c:xMode val="edge"/>
          <c:yMode val="edge"/>
          <c:x val="4.6296296296296294E-3"/>
          <c:y val="0.950867137296246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lang="nl-NL" sz="900" b="0" i="0" u="none" strike="noStrike" kern="1200" baseline="0">
              <a:solidFill>
                <a:srgbClr val="595959"/>
              </a:solidFill>
              <a:effectLst/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0.36189185109284877"/>
          <c:y val="2.8900440076569375E-2"/>
          <c:w val="0.61311329364863087"/>
          <c:h val="0.8796634635687603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nl-NL"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'Verdachte activiteiten'!$B$194:$B$198</c:f>
              <c:strCache>
                <c:ptCount val="5"/>
                <c:pt idx="0">
                  <c:v>Gebruik van een leegstaande schuur / ruimte</c:v>
                </c:pt>
                <c:pt idx="1">
                  <c:v>Verhuren van (bedrijfs)ruimte</c:v>
                </c:pt>
                <c:pt idx="2">
                  <c:v>Verhuren van woonruimte / kamers</c:v>
                </c:pt>
                <c:pt idx="3">
                  <c:v>Mee doen met (illegale) activiteiten</c:v>
                </c:pt>
                <c:pt idx="4">
                  <c:v>Iets anders</c:v>
                </c:pt>
              </c:strCache>
            </c:strRef>
          </c:cat>
          <c:val>
            <c:numRef>
              <c:f>'Verdachte activiteiten'!$C$194:$C$198</c:f>
              <c:numCache>
                <c:formatCode>0%</c:formatCode>
                <c:ptCount val="5"/>
                <c:pt idx="0">
                  <c:v>0.13968531238385171</c:v>
                </c:pt>
                <c:pt idx="1">
                  <c:v>0.11909630681461233</c:v>
                </c:pt>
                <c:pt idx="2">
                  <c:v>3.1725186205263531E-2</c:v>
                </c:pt>
                <c:pt idx="3">
                  <c:v>2.8656161071920563E-2</c:v>
                </c:pt>
                <c:pt idx="4">
                  <c:v>0.73427427742207496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B5-480E-9B22-56DA3AA4439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305335096"/>
        <c:axId val="305335488"/>
      </c:barChart>
      <c:catAx>
        <c:axId val="3053350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nl-NL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05335488"/>
        <c:crosses val="autoZero"/>
        <c:auto val="1"/>
        <c:lblAlgn val="ctr"/>
        <c:lblOffset val="100"/>
        <c:noMultiLvlLbl val="0"/>
      </c:catAx>
      <c:valAx>
        <c:axId val="30533548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05335096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6350" cap="flat" cmpd="sng" algn="ctr">
      <a:noFill/>
      <a:prstDash val="solid"/>
      <a:round/>
    </a:ln>
    <a:effectLst/>
  </c:spPr>
  <c:txPr>
    <a:bodyPr/>
    <a:lstStyle/>
    <a:p>
      <a:pPr>
        <a:defRPr lang="nl-NL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nl-NL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sz="90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Melding of aangifte van persoonlijke benadering</a:t>
            </a:r>
            <a:r>
              <a:rPr lang="nl-NL" sz="9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door mensen die men niet vertrouwt </a:t>
            </a:r>
            <a:r>
              <a:rPr lang="nl-NL"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(n=254)</a:t>
            </a:r>
            <a:endParaRPr lang="nl-NL" sz="90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0"/>
          <c:y val="0.959375339520468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0.31306495378966837"/>
          <c:y val="1.6803590608084555E-2"/>
          <c:w val="0.66707985095812761"/>
          <c:h val="0.7215220772337027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'Verdachte activiteiten'!$C$210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'Verdachte activiteiten'!$B$211:$B$213</c:f>
              <c:strCache>
                <c:ptCount val="3"/>
                <c:pt idx="0">
                  <c:v>Buitengebied Land van Cuijk</c:v>
                </c:pt>
                <c:pt idx="1">
                  <c:v>Bewoners</c:v>
                </c:pt>
                <c:pt idx="2">
                  <c:v>Ondernemers</c:v>
                </c:pt>
              </c:strCache>
            </c:strRef>
          </c:cat>
          <c:val>
            <c:numRef>
              <c:f>'Verdachte activiteiten'!$C$211:$C$213</c:f>
              <c:numCache>
                <c:formatCode>0%</c:formatCode>
                <c:ptCount val="3"/>
                <c:pt idx="0">
                  <c:v>0.16585038220948128</c:v>
                </c:pt>
                <c:pt idx="1">
                  <c:v>0.18467309511705379</c:v>
                </c:pt>
                <c:pt idx="2">
                  <c:v>0.13686186360843369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BB-4FE4-A335-E703F685F1D1}"/>
            </c:ext>
          </c:extLst>
        </c:ser>
        <c:ser>
          <c:idx val="1"/>
          <c:order val="1"/>
          <c:tx>
            <c:strRef>
              <c:f>'Verdachte activiteiten'!$D$210</c:f>
              <c:strCache>
                <c:ptCount val="1"/>
                <c:pt idx="0">
                  <c:v>Nog niet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'Verdachte activiteiten'!$B$211:$B$213</c:f>
              <c:strCache>
                <c:ptCount val="3"/>
                <c:pt idx="0">
                  <c:v>Buitengebied Land van Cuijk</c:v>
                </c:pt>
                <c:pt idx="1">
                  <c:v>Bewoners</c:v>
                </c:pt>
                <c:pt idx="2">
                  <c:v>Ondernemers</c:v>
                </c:pt>
              </c:strCache>
            </c:strRef>
          </c:cat>
          <c:val>
            <c:numRef>
              <c:f>'Verdachte activiteiten'!$D$211:$D$213</c:f>
              <c:numCache>
                <c:formatCode>0%</c:formatCode>
                <c:ptCount val="3"/>
                <c:pt idx="0">
                  <c:v>9.1004401482867574E-3</c:v>
                </c:pt>
                <c:pt idx="1">
                  <c:v>4.8277413366292245E-3</c:v>
                </c:pt>
                <c:pt idx="2">
                  <c:v>1.6571034933635171E-2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BB-4FE4-A335-E703F685F1D1}"/>
            </c:ext>
          </c:extLst>
        </c:ser>
        <c:ser>
          <c:idx val="2"/>
          <c:order val="2"/>
          <c:tx>
            <c:strRef>
              <c:f>'Verdachte activiteiten'!$E$210</c:f>
              <c:strCache>
                <c:ptCount val="1"/>
                <c:pt idx="0">
                  <c:v>Nee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'Verdachte activiteiten'!$B$211:$B$213</c:f>
              <c:strCache>
                <c:ptCount val="3"/>
                <c:pt idx="0">
                  <c:v>Buitengebied Land van Cuijk</c:v>
                </c:pt>
                <c:pt idx="1">
                  <c:v>Bewoners</c:v>
                </c:pt>
                <c:pt idx="2">
                  <c:v>Ondernemers</c:v>
                </c:pt>
              </c:strCache>
            </c:strRef>
          </c:cat>
          <c:val>
            <c:numRef>
              <c:f>'Verdachte activiteiten'!$E$211:$E$213</c:f>
              <c:numCache>
                <c:formatCode>0%</c:formatCode>
                <c:ptCount val="3"/>
                <c:pt idx="0">
                  <c:v>0.76052418889916851</c:v>
                </c:pt>
                <c:pt idx="1">
                  <c:v>0.74671815906685624</c:v>
                </c:pt>
                <c:pt idx="2">
                  <c:v>0.77954263037578475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BB-4FE4-A335-E703F685F1D1}"/>
            </c:ext>
          </c:extLst>
        </c:ser>
        <c:ser>
          <c:idx val="3"/>
          <c:order val="3"/>
          <c:tx>
            <c:strRef>
              <c:f>'Verdachte activiteiten'!$F$210</c:f>
              <c:strCache>
                <c:ptCount val="1"/>
                <c:pt idx="0">
                  <c:v>Weet niet/geen antwoord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'Verdachte activiteiten'!$B$211:$B$213</c:f>
              <c:strCache>
                <c:ptCount val="3"/>
                <c:pt idx="0">
                  <c:v>Buitengebied Land van Cuijk</c:v>
                </c:pt>
                <c:pt idx="1">
                  <c:v>Bewoners</c:v>
                </c:pt>
                <c:pt idx="2">
                  <c:v>Ondernemers</c:v>
                </c:pt>
              </c:strCache>
            </c:strRef>
          </c:cat>
          <c:val>
            <c:numRef>
              <c:f>'Verdachte activiteiten'!$F$211:$F$213</c:f>
              <c:numCache>
                <c:formatCode>0%</c:formatCode>
                <c:ptCount val="3"/>
                <c:pt idx="0">
                  <c:v>6.452498874306338E-2</c:v>
                </c:pt>
                <c:pt idx="1">
                  <c:v>6.3781004479461112E-2</c:v>
                </c:pt>
                <c:pt idx="2">
                  <c:v>6.7024471082146347E-2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BB-4FE4-A335-E703F685F1D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05335096"/>
        <c:axId val="305335488"/>
      </c:barChart>
      <c:catAx>
        <c:axId val="3053350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05335488"/>
        <c:crosses val="autoZero"/>
        <c:auto val="1"/>
        <c:lblAlgn val="ctr"/>
        <c:lblOffset val="100"/>
        <c:noMultiLvlLbl val="0"/>
      </c:catAx>
      <c:valAx>
        <c:axId val="30533548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0533509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1.9111389645716172E-3"/>
          <c:y val="0.75263687698913628"/>
          <c:w val="0.99808880379224785"/>
          <c:h val="9.63489319932569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6350" cap="flat" cmpd="sng" algn="ctr">
      <a:noFill/>
      <a:prstDash val="solid"/>
      <a:round/>
    </a:ln>
    <a:effectLst/>
  </c:spPr>
  <c:txPr>
    <a:bodyPr/>
    <a:lstStyle/>
    <a:p>
      <a:pPr>
        <a:defRPr/>
      </a:pPr>
      <a:endParaRPr lang="nl-NL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nl-NL" sz="9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Redenen waarom men geen melding of aangifte heeft gedaan (n=192)</a:t>
            </a:r>
          </a:p>
        </c:rich>
      </c:tx>
      <c:layout>
        <c:manualLayout>
          <c:xMode val="edge"/>
          <c:yMode val="edge"/>
          <c:x val="4.6296296296296294E-3"/>
          <c:y val="0.950867137296246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lang="nl-NL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0.50365226244529648"/>
          <c:y val="2.8900440076569375E-2"/>
          <c:w val="0.47135286921251635"/>
          <c:h val="0.9039727855247143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nl-NL"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'Verdachte activiteiten'!$B$227:$B$235</c:f>
              <c:strCache>
                <c:ptCount val="9"/>
                <c:pt idx="0">
                  <c:v>Vond ik niet nodig om aangifte of een melding te doen</c:v>
                </c:pt>
                <c:pt idx="1">
                  <c:v>Dat helpt toch niet / er wordt niets mee gedaan</c:v>
                </c:pt>
                <c:pt idx="2">
                  <c:v>Zo erg vind ik het niet, het is niet illegaal</c:v>
                </c:pt>
                <c:pt idx="3">
                  <c:v>Dat hebben andere bewoners / ondernemers al gedaan</c:v>
                </c:pt>
                <c:pt idx="4">
                  <c:v>Dat durf ik niet / angst voor represailles</c:v>
                </c:pt>
                <c:pt idx="5">
                  <c:v>Ik weet niet waar ik daarvoor terecht kan</c:v>
                </c:pt>
                <c:pt idx="6">
                  <c:v>Ik weet niet hoe ik een melding of aangifte moet doen</c:v>
                </c:pt>
                <c:pt idx="7">
                  <c:v>(nog) geen tijd voor gehad</c:v>
                </c:pt>
                <c:pt idx="8">
                  <c:v>Andere reden</c:v>
                </c:pt>
              </c:strCache>
            </c:strRef>
          </c:cat>
          <c:val>
            <c:numRef>
              <c:f>'Verdachte activiteiten'!$C$227:$C$235</c:f>
              <c:numCache>
                <c:formatCode>0%</c:formatCode>
                <c:ptCount val="9"/>
                <c:pt idx="0">
                  <c:v>0.45246926866709947</c:v>
                </c:pt>
                <c:pt idx="1">
                  <c:v>0.23556524402611503</c:v>
                </c:pt>
                <c:pt idx="2">
                  <c:v>0.16552892012772077</c:v>
                </c:pt>
                <c:pt idx="3">
                  <c:v>6.0364692023504279E-2</c:v>
                </c:pt>
                <c:pt idx="4">
                  <c:v>5.5568106836224554E-2</c:v>
                </c:pt>
                <c:pt idx="5">
                  <c:v>2.7469734546726843E-2</c:v>
                </c:pt>
                <c:pt idx="6">
                  <c:v>2.3073538850791844E-2</c:v>
                </c:pt>
                <c:pt idx="7">
                  <c:v>1.0861961192015972E-2</c:v>
                </c:pt>
                <c:pt idx="8">
                  <c:v>0.20099138009832967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75-4C98-9A11-C04CA846D75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305335096"/>
        <c:axId val="305335488"/>
      </c:barChart>
      <c:catAx>
        <c:axId val="3053350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nl-NL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05335488"/>
        <c:crosses val="autoZero"/>
        <c:auto val="1"/>
        <c:lblAlgn val="ctr"/>
        <c:lblOffset val="100"/>
        <c:noMultiLvlLbl val="0"/>
      </c:catAx>
      <c:valAx>
        <c:axId val="30533548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05335096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6350" cap="flat" cmpd="sng" algn="ctr">
      <a:noFill/>
      <a:prstDash val="solid"/>
      <a:round/>
    </a:ln>
    <a:effectLst/>
  </c:spPr>
  <c:txPr>
    <a:bodyPr/>
    <a:lstStyle/>
    <a:p>
      <a:pPr>
        <a:defRPr lang="nl-NL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nl-NL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r>
              <a:rPr lang="nl-NL" sz="900">
                <a:effectLst/>
              </a:rPr>
              <a:t>Aandeel</a:t>
            </a:r>
            <a:r>
              <a:rPr lang="nl-NL" sz="900" baseline="0">
                <a:effectLst/>
              </a:rPr>
              <a:t> respondenten dat verdachte situaties wel eens bespreekt met buurtbewoners en/of collega-ondernemers in de buurt </a:t>
            </a:r>
            <a:endParaRPr lang="nl-NL" sz="900">
              <a:effectLst/>
            </a:endParaRPr>
          </a:p>
        </c:rich>
      </c:tx>
      <c:layout>
        <c:manualLayout>
          <c:xMode val="edge"/>
          <c:yMode val="edge"/>
          <c:x val="0"/>
          <c:y val="0.959375339520468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900" b="0" i="0" u="none" strike="noStrike" kern="1200" baseline="0">
              <a:solidFill>
                <a:srgbClr val="595959"/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0.29526900286190055"/>
          <c:y val="2.3453047676066475E-2"/>
          <c:w val="0.68027481966166048"/>
          <c:h val="0.853207960410146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'Verdachte activiteiten'!$C$244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595959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'Verdachte activiteiten'!$B$245:$B$254</c:f>
              <c:strCache>
                <c:ptCount val="10"/>
                <c:pt idx="0">
                  <c:v>Buitengebied Land van Cuijk</c:v>
                </c:pt>
                <c:pt idx="2">
                  <c:v>Bewoners</c:v>
                </c:pt>
                <c:pt idx="3">
                  <c:v>Ondernemers</c:v>
                </c:pt>
                <c:pt idx="5">
                  <c:v>Grave</c:v>
                </c:pt>
                <c:pt idx="6">
                  <c:v>Sint Anthonis</c:v>
                </c:pt>
                <c:pt idx="7">
                  <c:v>Boxmeer</c:v>
                </c:pt>
                <c:pt idx="8">
                  <c:v>Cuijk</c:v>
                </c:pt>
                <c:pt idx="9">
                  <c:v>Mill en Sint Hubert</c:v>
                </c:pt>
              </c:strCache>
            </c:strRef>
          </c:cat>
          <c:val>
            <c:numRef>
              <c:f>'Verdachte activiteiten'!$C$245:$C$254</c:f>
              <c:numCache>
                <c:formatCode>General</c:formatCode>
                <c:ptCount val="10"/>
                <c:pt idx="0" formatCode="0%">
                  <c:v>0.60124790342055456</c:v>
                </c:pt>
                <c:pt idx="2" formatCode="0%">
                  <c:v>0.57870413530898257</c:v>
                </c:pt>
                <c:pt idx="3" formatCode="0%">
                  <c:v>0.65846508459468178</c:v>
                </c:pt>
                <c:pt idx="5" formatCode="0%">
                  <c:v>0.68217054263565879</c:v>
                </c:pt>
                <c:pt idx="6" formatCode="0%">
                  <c:v>0.62064693410910898</c:v>
                </c:pt>
                <c:pt idx="7" formatCode="0%">
                  <c:v>0.61690603889429019</c:v>
                </c:pt>
                <c:pt idx="8" formatCode="0%">
                  <c:v>0.5669081533230379</c:v>
                </c:pt>
                <c:pt idx="9" formatCode="0%">
                  <c:v>0.54033626772712451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99-4E61-BBD8-FF8958BDE31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305335096"/>
        <c:axId val="305335488"/>
      </c:barChart>
      <c:catAx>
        <c:axId val="3053350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05335488"/>
        <c:crosses val="autoZero"/>
        <c:auto val="1"/>
        <c:lblAlgn val="ctr"/>
        <c:lblOffset val="100"/>
        <c:noMultiLvlLbl val="0"/>
      </c:catAx>
      <c:valAx>
        <c:axId val="30533548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0533509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6350" cap="flat" cmpd="sng" algn="ctr">
      <a:noFill/>
      <a:prstDash val="solid"/>
      <a:round/>
    </a:ln>
    <a:effectLst/>
  </c:spPr>
  <c:txPr>
    <a:bodyPr/>
    <a:lstStyle/>
    <a:p>
      <a:pPr>
        <a:defRPr/>
      </a:pPr>
      <a:endParaRPr lang="nl-NL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nl-NL" sz="9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Redenen waarom men deze situaties niet bespreekt met anderen (n=377)</a:t>
            </a:r>
          </a:p>
        </c:rich>
      </c:tx>
      <c:layout>
        <c:manualLayout>
          <c:xMode val="edge"/>
          <c:yMode val="edge"/>
          <c:x val="4.6296296296296294E-3"/>
          <c:y val="0.950867137296246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lang="nl-NL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0.41627809040517566"/>
          <c:y val="3.8740544885763818E-2"/>
          <c:w val="0.56318392364390801"/>
          <c:h val="0.8701784970605611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nl-NL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'Verdachte activiteiten'!$B$263:$B$268</c:f>
              <c:strCache>
                <c:ptCount val="6"/>
                <c:pt idx="0">
                  <c:v>Geen behoefte aan</c:v>
                </c:pt>
                <c:pt idx="1">
                  <c:v>Ik meld het liever direct bij de politie of de gemeente</c:v>
                </c:pt>
                <c:pt idx="2">
                  <c:v>Zo erg vind ik het niet, het is niet illegaal</c:v>
                </c:pt>
                <c:pt idx="3">
                  <c:v>Heb geen contact met andere collega’s / bewoners in de buurt</c:v>
                </c:pt>
                <c:pt idx="4">
                  <c:v>Dat durf ik niet / bang voor represailles</c:v>
                </c:pt>
                <c:pt idx="5">
                  <c:v>Andere reden</c:v>
                </c:pt>
              </c:strCache>
            </c:strRef>
          </c:cat>
          <c:val>
            <c:numRef>
              <c:f>'Verdachte activiteiten'!$C$263:$C$268</c:f>
              <c:numCache>
                <c:formatCode>0%</c:formatCode>
                <c:ptCount val="6"/>
                <c:pt idx="0">
                  <c:v>0.43812398877988123</c:v>
                </c:pt>
                <c:pt idx="1">
                  <c:v>0.18179247618648745</c:v>
                </c:pt>
                <c:pt idx="2">
                  <c:v>7.9938747348458794E-2</c:v>
                </c:pt>
                <c:pt idx="3">
                  <c:v>3.8097903088579119E-2</c:v>
                </c:pt>
                <c:pt idx="4">
                  <c:v>2.2604408669987343E-2</c:v>
                </c:pt>
                <c:pt idx="5">
                  <c:v>0.28430891844652739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7C-434C-ACDF-3CCC63D925C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305335096"/>
        <c:axId val="305335488"/>
      </c:barChart>
      <c:catAx>
        <c:axId val="3053350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nl-NL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05335488"/>
        <c:crosses val="autoZero"/>
        <c:auto val="1"/>
        <c:lblAlgn val="ctr"/>
        <c:lblOffset val="100"/>
        <c:noMultiLvlLbl val="0"/>
      </c:catAx>
      <c:valAx>
        <c:axId val="30533548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05335096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6350" cap="flat" cmpd="sng" algn="ctr">
      <a:noFill/>
      <a:prstDash val="solid"/>
      <a:round/>
    </a:ln>
    <a:effectLst/>
  </c:spPr>
  <c:txPr>
    <a:bodyPr/>
    <a:lstStyle/>
    <a:p>
      <a:pPr>
        <a:defRPr lang="nl-NL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nl-NL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sz="90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Vermoedelijke</a:t>
            </a:r>
            <a:r>
              <a:rPr lang="nl-NL" sz="9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houding</a:t>
            </a:r>
            <a:r>
              <a:rPr lang="nl-NL" sz="90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bij</a:t>
            </a:r>
            <a:r>
              <a:rPr lang="nl-NL" sz="9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aantrekkeljike voorstellen aan de hand van stellingen</a:t>
            </a:r>
            <a:endParaRPr lang="nl-NL" sz="90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0"/>
          <c:y val="0.959375339520468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0.3036868001968569"/>
          <c:y val="1.6803432123872846E-2"/>
          <c:w val="0.67887117868264646"/>
          <c:h val="0.6846008889480781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'Verdachte activiteiten'!$C$299</c:f>
              <c:strCache>
                <c:ptCount val="1"/>
                <c:pt idx="0">
                  <c:v>Goed voor te stellen dat men ingaat op een aantrekkelijk aanbod, moet iedereen zelf weten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'Verdachte activiteiten'!$B$300:$B$302</c:f>
              <c:strCache>
                <c:ptCount val="3"/>
                <c:pt idx="0">
                  <c:v>Buitengebied Land van Cuijk</c:v>
                </c:pt>
                <c:pt idx="1">
                  <c:v>Bewoners</c:v>
                </c:pt>
                <c:pt idx="2">
                  <c:v>Ondernemers</c:v>
                </c:pt>
              </c:strCache>
            </c:strRef>
          </c:cat>
          <c:val>
            <c:numRef>
              <c:f>'Verdachte activiteiten'!$C$300:$C$302</c:f>
              <c:numCache>
                <c:formatCode>0%</c:formatCode>
                <c:ptCount val="3"/>
                <c:pt idx="0">
                  <c:v>2.5210143740649765E-2</c:v>
                </c:pt>
                <c:pt idx="1">
                  <c:v>2.5158257740303114E-2</c:v>
                </c:pt>
                <c:pt idx="2">
                  <c:v>2.6343574002686901E-2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52-44BF-BBD7-9503B35DA327}"/>
            </c:ext>
          </c:extLst>
        </c:ser>
        <c:ser>
          <c:idx val="1"/>
          <c:order val="1"/>
          <c:tx>
            <c:strRef>
              <c:f>'Verdachte activiteiten'!$D$299</c:f>
              <c:strCache>
                <c:ptCount val="1"/>
                <c:pt idx="0">
                  <c:v>Begrijpelijk dat mensen in verleiding komen om op een aantrekkelijk aanbod in te gaan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'Verdachte activiteiten'!$B$300:$B$302</c:f>
              <c:strCache>
                <c:ptCount val="3"/>
                <c:pt idx="0">
                  <c:v>Buitengebied Land van Cuijk</c:v>
                </c:pt>
                <c:pt idx="1">
                  <c:v>Bewoners</c:v>
                </c:pt>
                <c:pt idx="2">
                  <c:v>Ondernemers</c:v>
                </c:pt>
              </c:strCache>
            </c:strRef>
          </c:cat>
          <c:val>
            <c:numRef>
              <c:f>'Verdachte activiteiten'!$D$300:$D$302</c:f>
              <c:numCache>
                <c:formatCode>0%</c:formatCode>
                <c:ptCount val="3"/>
                <c:pt idx="0">
                  <c:v>5.599207599899661E-2</c:v>
                </c:pt>
                <c:pt idx="1">
                  <c:v>5.2850771201738291E-2</c:v>
                </c:pt>
                <c:pt idx="2">
                  <c:v>6.4584265552594097E-2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52-44BF-BBD7-9503B35DA327}"/>
            </c:ext>
          </c:extLst>
        </c:ser>
        <c:ser>
          <c:idx val="2"/>
          <c:order val="2"/>
          <c:tx>
            <c:strRef>
              <c:f>'Verdachte activiteiten'!$E$299</c:f>
              <c:strCache>
                <c:ptCount val="1"/>
                <c:pt idx="0">
                  <c:v>Nooit goed te keuren dat men ingaat op of mee doet aan illegale activiteiten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'Verdachte activiteiten'!$B$300:$B$302</c:f>
              <c:strCache>
                <c:ptCount val="3"/>
                <c:pt idx="0">
                  <c:v>Buitengebied Land van Cuijk</c:v>
                </c:pt>
                <c:pt idx="1">
                  <c:v>Bewoners</c:v>
                </c:pt>
                <c:pt idx="2">
                  <c:v>Ondernemers</c:v>
                </c:pt>
              </c:strCache>
            </c:strRef>
          </c:cat>
          <c:val>
            <c:numRef>
              <c:f>'Verdachte activiteiten'!$E$300:$E$302</c:f>
              <c:numCache>
                <c:formatCode>0%</c:formatCode>
                <c:ptCount val="3"/>
                <c:pt idx="0">
                  <c:v>0.91879778026035486</c:v>
                </c:pt>
                <c:pt idx="1">
                  <c:v>0.92199097105795658</c:v>
                </c:pt>
                <c:pt idx="2">
                  <c:v>0.9090721604447195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52-44BF-BBD7-9503B35DA3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05335096"/>
        <c:axId val="305335488"/>
      </c:barChart>
      <c:catAx>
        <c:axId val="3053350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05335488"/>
        <c:crosses val="autoZero"/>
        <c:auto val="1"/>
        <c:lblAlgn val="ctr"/>
        <c:lblOffset val="100"/>
        <c:noMultiLvlLbl val="0"/>
      </c:catAx>
      <c:valAx>
        <c:axId val="30533548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0533509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.73678613640525381"/>
          <c:w val="1"/>
          <c:h val="0.17704749379900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6350" cap="flat" cmpd="sng" algn="ctr">
      <a:noFill/>
      <a:prstDash val="solid"/>
      <a:round/>
    </a:ln>
    <a:effectLst/>
  </c:spPr>
  <c:txPr>
    <a:bodyPr/>
    <a:lstStyle/>
    <a:p>
      <a:pPr>
        <a:defRPr/>
      </a:pPr>
      <a:endParaRPr lang="nl-N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nl-NL" sz="90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Ontwikkeling van de buurt het afgelopen jaar</a:t>
            </a:r>
          </a:p>
        </c:rich>
      </c:tx>
      <c:layout>
        <c:manualLayout>
          <c:xMode val="edge"/>
          <c:yMode val="edge"/>
          <c:x val="0"/>
          <c:y val="0.943323093653653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lang="nl-NL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0.31674970127737018"/>
          <c:y val="2.890036472713638E-2"/>
          <c:w val="0.6646089512893335"/>
          <c:h val="0.8337543830029179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Leefbaarheidsbeleving!$C$116</c:f>
              <c:strCache>
                <c:ptCount val="1"/>
                <c:pt idx="0">
                  <c:v>Vooruit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nl-NL"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Leefbaarheidsbeleving!$B$117:$B$123</c:f>
              <c:strCache>
                <c:ptCount val="7"/>
                <c:pt idx="0">
                  <c:v>Buitengebied Land van Cuijk</c:v>
                </c:pt>
                <c:pt idx="2">
                  <c:v>Boxmeer</c:v>
                </c:pt>
                <c:pt idx="3">
                  <c:v>Sint Anthonis</c:v>
                </c:pt>
                <c:pt idx="4">
                  <c:v>Mill en Sint Hubert</c:v>
                </c:pt>
                <c:pt idx="5">
                  <c:v>Cuijk</c:v>
                </c:pt>
                <c:pt idx="6">
                  <c:v>Grave</c:v>
                </c:pt>
              </c:strCache>
            </c:strRef>
          </c:cat>
          <c:val>
            <c:numRef>
              <c:f>Leefbaarheidsbeleving!$C$117:$C$123</c:f>
              <c:numCache>
                <c:formatCode>General</c:formatCode>
                <c:ptCount val="7"/>
                <c:pt idx="0" formatCode="###0%">
                  <c:v>7.389965153489865E-2</c:v>
                </c:pt>
                <c:pt idx="2" formatCode="###0%">
                  <c:v>6.9161998511773209E-2</c:v>
                </c:pt>
                <c:pt idx="3" formatCode="###0%">
                  <c:v>7.3655816162618667E-2</c:v>
                </c:pt>
                <c:pt idx="4" formatCode="###0%">
                  <c:v>8.5976144340815186E-2</c:v>
                </c:pt>
                <c:pt idx="5" formatCode="###0%">
                  <c:v>8.3656092269157031E-2</c:v>
                </c:pt>
                <c:pt idx="6" formatCode="###0%">
                  <c:v>4.5751633986928109E-2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94-4862-9852-C1E42D737661}"/>
            </c:ext>
          </c:extLst>
        </c:ser>
        <c:ser>
          <c:idx val="1"/>
          <c:order val="1"/>
          <c:tx>
            <c:strRef>
              <c:f>Leefbaarheidsbeleving!$D$116</c:f>
              <c:strCache>
                <c:ptCount val="1"/>
                <c:pt idx="0">
                  <c:v>Gelijk gebleven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nl-NL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Leefbaarheidsbeleving!$B$117:$B$123</c:f>
              <c:strCache>
                <c:ptCount val="7"/>
                <c:pt idx="0">
                  <c:v>Buitengebied Land van Cuijk</c:v>
                </c:pt>
                <c:pt idx="2">
                  <c:v>Boxmeer</c:v>
                </c:pt>
                <c:pt idx="3">
                  <c:v>Sint Anthonis</c:v>
                </c:pt>
                <c:pt idx="4">
                  <c:v>Mill en Sint Hubert</c:v>
                </c:pt>
                <c:pt idx="5">
                  <c:v>Cuijk</c:v>
                </c:pt>
                <c:pt idx="6">
                  <c:v>Grave</c:v>
                </c:pt>
              </c:strCache>
            </c:strRef>
          </c:cat>
          <c:val>
            <c:numRef>
              <c:f>Leefbaarheidsbeleving!$D$117:$D$123</c:f>
              <c:numCache>
                <c:formatCode>General</c:formatCode>
                <c:ptCount val="7"/>
                <c:pt idx="0" formatCode="###0%">
                  <c:v>0.65169848026733079</c:v>
                </c:pt>
                <c:pt idx="2" formatCode="###0%">
                  <c:v>0.68186509030832865</c:v>
                </c:pt>
                <c:pt idx="3" formatCode="###0%">
                  <c:v>0.65419780523710547</c:v>
                </c:pt>
                <c:pt idx="4" formatCode="###0%">
                  <c:v>0.63667195443109825</c:v>
                </c:pt>
                <c:pt idx="5" formatCode="###0%">
                  <c:v>0.61869927098899169</c:v>
                </c:pt>
                <c:pt idx="6" formatCode="###0%">
                  <c:v>0.62745098039215685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94-4862-9852-C1E42D737661}"/>
            </c:ext>
          </c:extLst>
        </c:ser>
        <c:ser>
          <c:idx val="2"/>
          <c:order val="2"/>
          <c:tx>
            <c:strRef>
              <c:f>Leefbaarheidsbeleving!$E$116</c:f>
              <c:strCache>
                <c:ptCount val="1"/>
                <c:pt idx="0">
                  <c:v>Achteruit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nl-NL"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Leefbaarheidsbeleving!$B$117:$B$123</c:f>
              <c:strCache>
                <c:ptCount val="7"/>
                <c:pt idx="0">
                  <c:v>Buitengebied Land van Cuijk</c:v>
                </c:pt>
                <c:pt idx="2">
                  <c:v>Boxmeer</c:v>
                </c:pt>
                <c:pt idx="3">
                  <c:v>Sint Anthonis</c:v>
                </c:pt>
                <c:pt idx="4">
                  <c:v>Mill en Sint Hubert</c:v>
                </c:pt>
                <c:pt idx="5">
                  <c:v>Cuijk</c:v>
                </c:pt>
                <c:pt idx="6">
                  <c:v>Grave</c:v>
                </c:pt>
              </c:strCache>
            </c:strRef>
          </c:cat>
          <c:val>
            <c:numRef>
              <c:f>Leefbaarheidsbeleving!$E$117:$E$123</c:f>
              <c:numCache>
                <c:formatCode>General</c:formatCode>
                <c:ptCount val="7"/>
                <c:pt idx="0" formatCode="###0%">
                  <c:v>0.22560263164639996</c:v>
                </c:pt>
                <c:pt idx="2" formatCode="###0%">
                  <c:v>0.20182858291397412</c:v>
                </c:pt>
                <c:pt idx="3" formatCode="###0%">
                  <c:v>0.22535491134600508</c:v>
                </c:pt>
                <c:pt idx="4" formatCode="###0%">
                  <c:v>0.20780433481027724</c:v>
                </c:pt>
                <c:pt idx="5" formatCode="###0%">
                  <c:v>0.26449013327823145</c:v>
                </c:pt>
                <c:pt idx="6" formatCode="###0%">
                  <c:v>0.28758169934640526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94-4862-9852-C1E42D737661}"/>
            </c:ext>
          </c:extLst>
        </c:ser>
        <c:ser>
          <c:idx val="3"/>
          <c:order val="3"/>
          <c:tx>
            <c:strRef>
              <c:f>Leefbaarheidsbeleving!$F$116</c:f>
              <c:strCache>
                <c:ptCount val="1"/>
                <c:pt idx="0">
                  <c:v>Weet niet / geen mening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ln>
              <a:noFill/>
            </a:ln>
            <a:effectLst/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4A-4CC3-9E1A-889AE8EDFB6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4A-4CC3-9E1A-889AE8EDFB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nl-NL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Leefbaarheidsbeleving!$B$117:$B$123</c:f>
              <c:strCache>
                <c:ptCount val="7"/>
                <c:pt idx="0">
                  <c:v>Buitengebied Land van Cuijk</c:v>
                </c:pt>
                <c:pt idx="2">
                  <c:v>Boxmeer</c:v>
                </c:pt>
                <c:pt idx="3">
                  <c:v>Sint Anthonis</c:v>
                </c:pt>
                <c:pt idx="4">
                  <c:v>Mill en Sint Hubert</c:v>
                </c:pt>
                <c:pt idx="5">
                  <c:v>Cuijk</c:v>
                </c:pt>
                <c:pt idx="6">
                  <c:v>Grave</c:v>
                </c:pt>
              </c:strCache>
            </c:strRef>
          </c:cat>
          <c:val>
            <c:numRef>
              <c:f>Leefbaarheidsbeleving!$F$117:$F$123</c:f>
              <c:numCache>
                <c:formatCode>General</c:formatCode>
                <c:ptCount val="7"/>
                <c:pt idx="0" formatCode="###0%">
                  <c:v>4.879923655137431E-2</c:v>
                </c:pt>
                <c:pt idx="2" formatCode="###0%">
                  <c:v>4.7144328265921714E-2</c:v>
                </c:pt>
                <c:pt idx="3" formatCode="###0%">
                  <c:v>4.6791467254277165E-2</c:v>
                </c:pt>
                <c:pt idx="4" formatCode="###0%">
                  <c:v>6.9547566417808265E-2</c:v>
                </c:pt>
                <c:pt idx="5" formatCode="###0%">
                  <c:v>3.3154503463621282E-2</c:v>
                </c:pt>
                <c:pt idx="6" formatCode="###0%">
                  <c:v>3.9215686274509803E-2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94-4862-9852-C1E42D73766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05335096"/>
        <c:axId val="305335488"/>
      </c:barChart>
      <c:catAx>
        <c:axId val="3053350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nl-NL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05335488"/>
        <c:crosses val="autoZero"/>
        <c:auto val="1"/>
        <c:lblAlgn val="ctr"/>
        <c:lblOffset val="100"/>
        <c:noMultiLvlLbl val="0"/>
      </c:catAx>
      <c:valAx>
        <c:axId val="30533548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05335096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6157655893381535"/>
          <c:w val="1"/>
          <c:h val="8.37171916010498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nl-NL"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6350" cap="flat" cmpd="sng" algn="ctr">
      <a:noFill/>
      <a:prstDash val="solid"/>
      <a:round/>
    </a:ln>
    <a:effectLst/>
  </c:spPr>
  <c:txPr>
    <a:bodyPr/>
    <a:lstStyle/>
    <a:p>
      <a:pPr>
        <a:defRPr lang="nl-NL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nl-NL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sz="90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Aandeel </a:t>
            </a:r>
            <a:r>
              <a:rPr lang="nl-NL" sz="9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respondenten dat het gevoel heeft mogelijk interessant te zijn voor mensen die gebruik willen maken van ruimtes in het bedrijf of de woning</a:t>
            </a:r>
            <a:endParaRPr lang="nl-NL" sz="90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0"/>
          <c:y val="0.959375339520468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0.30003263724752199"/>
          <c:y val="3.4920814402116182E-2"/>
          <c:w val="0.67351978676998281"/>
          <c:h val="0.766586335798934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'Verdachte activiteiten'!$C$280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'Verdachte activiteiten'!$B$281:$B$290</c:f>
              <c:strCache>
                <c:ptCount val="10"/>
                <c:pt idx="0">
                  <c:v>Buitengebied Land van Cuijk</c:v>
                </c:pt>
                <c:pt idx="2">
                  <c:v>Bewoners</c:v>
                </c:pt>
                <c:pt idx="3">
                  <c:v>Ondernemers</c:v>
                </c:pt>
                <c:pt idx="5">
                  <c:v>Sint Anthonis</c:v>
                </c:pt>
                <c:pt idx="6">
                  <c:v>Mill en Sint Hubert</c:v>
                </c:pt>
                <c:pt idx="7">
                  <c:v>Cuijk</c:v>
                </c:pt>
                <c:pt idx="8">
                  <c:v>Boxmeer</c:v>
                </c:pt>
                <c:pt idx="9">
                  <c:v>Grave</c:v>
                </c:pt>
              </c:strCache>
            </c:strRef>
          </c:cat>
          <c:val>
            <c:numRef>
              <c:f>'Verdachte activiteiten'!$C$281:$C$290</c:f>
              <c:numCache>
                <c:formatCode>General</c:formatCode>
                <c:ptCount val="10"/>
                <c:pt idx="0" formatCode="0%">
                  <c:v>9.723987001183311E-2</c:v>
                </c:pt>
                <c:pt idx="2" formatCode="0%">
                  <c:v>7.323310977719838E-2</c:v>
                </c:pt>
                <c:pt idx="3" formatCode="0%">
                  <c:v>0.16880977727301524</c:v>
                </c:pt>
                <c:pt idx="5" formatCode="###0%">
                  <c:v>0.13305826145746022</c:v>
                </c:pt>
                <c:pt idx="6" formatCode="###0%">
                  <c:v>9.9205926066269559E-2</c:v>
                </c:pt>
                <c:pt idx="7" formatCode="###0%">
                  <c:v>9.6531824934293228E-2</c:v>
                </c:pt>
                <c:pt idx="8" formatCode="###0%">
                  <c:v>7.1835381466816658E-2</c:v>
                </c:pt>
                <c:pt idx="9" formatCode="###0%">
                  <c:v>6.9444444444444448E-2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56-4DDF-85B9-F8B63AE3448F}"/>
            </c:ext>
          </c:extLst>
        </c:ser>
        <c:ser>
          <c:idx val="1"/>
          <c:order val="1"/>
          <c:tx>
            <c:strRef>
              <c:f>'Verdachte activiteiten'!$D$280</c:f>
              <c:strCache>
                <c:ptCount val="1"/>
                <c:pt idx="0">
                  <c:v>Nee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'Verdachte activiteiten'!$B$281:$B$290</c:f>
              <c:strCache>
                <c:ptCount val="10"/>
                <c:pt idx="0">
                  <c:v>Buitengebied Land van Cuijk</c:v>
                </c:pt>
                <c:pt idx="2">
                  <c:v>Bewoners</c:v>
                </c:pt>
                <c:pt idx="3">
                  <c:v>Ondernemers</c:v>
                </c:pt>
                <c:pt idx="5">
                  <c:v>Sint Anthonis</c:v>
                </c:pt>
                <c:pt idx="6">
                  <c:v>Mill en Sint Hubert</c:v>
                </c:pt>
                <c:pt idx="7">
                  <c:v>Cuijk</c:v>
                </c:pt>
                <c:pt idx="8">
                  <c:v>Boxmeer</c:v>
                </c:pt>
                <c:pt idx="9">
                  <c:v>Grave</c:v>
                </c:pt>
              </c:strCache>
            </c:strRef>
          </c:cat>
          <c:val>
            <c:numRef>
              <c:f>'Verdachte activiteiten'!$D$281:$D$290</c:f>
              <c:numCache>
                <c:formatCode>General</c:formatCode>
                <c:ptCount val="10"/>
                <c:pt idx="0" formatCode="0%">
                  <c:v>0.76234983230273845</c:v>
                </c:pt>
                <c:pt idx="2" formatCode="0%">
                  <c:v>0.78630783411813443</c:v>
                </c:pt>
                <c:pt idx="3" formatCode="0%">
                  <c:v>0.69611471253880108</c:v>
                </c:pt>
                <c:pt idx="5" formatCode="###0%">
                  <c:v>0.6867442983515768</c:v>
                </c:pt>
                <c:pt idx="6" formatCode="###0%">
                  <c:v>0.78006849588060012</c:v>
                </c:pt>
                <c:pt idx="7" formatCode="###0%">
                  <c:v>0.75354245229116723</c:v>
                </c:pt>
                <c:pt idx="8" formatCode="###0%">
                  <c:v>0.81095439116081147</c:v>
                </c:pt>
                <c:pt idx="9" formatCode="###0%">
                  <c:v>0.80555555555555558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56-4DDF-85B9-F8B63AE3448F}"/>
            </c:ext>
          </c:extLst>
        </c:ser>
        <c:ser>
          <c:idx val="2"/>
          <c:order val="2"/>
          <c:tx>
            <c:strRef>
              <c:f>'Verdachte activiteiten'!$E$280</c:f>
              <c:strCache>
                <c:ptCount val="1"/>
                <c:pt idx="0">
                  <c:v>Geen antwoord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'Verdachte activiteiten'!$B$281:$B$290</c:f>
              <c:strCache>
                <c:ptCount val="10"/>
                <c:pt idx="0">
                  <c:v>Buitengebied Land van Cuijk</c:v>
                </c:pt>
                <c:pt idx="2">
                  <c:v>Bewoners</c:v>
                </c:pt>
                <c:pt idx="3">
                  <c:v>Ondernemers</c:v>
                </c:pt>
                <c:pt idx="5">
                  <c:v>Sint Anthonis</c:v>
                </c:pt>
                <c:pt idx="6">
                  <c:v>Mill en Sint Hubert</c:v>
                </c:pt>
                <c:pt idx="7">
                  <c:v>Cuijk</c:v>
                </c:pt>
                <c:pt idx="8">
                  <c:v>Boxmeer</c:v>
                </c:pt>
                <c:pt idx="9">
                  <c:v>Grave</c:v>
                </c:pt>
              </c:strCache>
            </c:strRef>
          </c:cat>
          <c:val>
            <c:numRef>
              <c:f>'Verdachte activiteiten'!$E$281:$E$290</c:f>
              <c:numCache>
                <c:formatCode>General</c:formatCode>
                <c:ptCount val="10"/>
                <c:pt idx="0" formatCode="0%">
                  <c:v>0.14041029768543106</c:v>
                </c:pt>
                <c:pt idx="2" formatCode="0%">
                  <c:v>0.14045905610466136</c:v>
                </c:pt>
                <c:pt idx="3" formatCode="0%">
                  <c:v>0.1350755101881857</c:v>
                </c:pt>
                <c:pt idx="5" formatCode="###0%">
                  <c:v>0.1801974401909682</c:v>
                </c:pt>
                <c:pt idx="6" formatCode="###0%">
                  <c:v>0.12072557805312949</c:v>
                </c:pt>
                <c:pt idx="7" formatCode="###0%">
                  <c:v>0.14992572277454008</c:v>
                </c:pt>
                <c:pt idx="8" formatCode="###0%">
                  <c:v>0.11721022737237118</c:v>
                </c:pt>
                <c:pt idx="9" formatCode="###0%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56-4DDF-85B9-F8B63AE344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05335096"/>
        <c:axId val="305335488"/>
      </c:barChart>
      <c:catAx>
        <c:axId val="3053350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05335488"/>
        <c:crosses val="autoZero"/>
        <c:auto val="1"/>
        <c:lblAlgn val="ctr"/>
        <c:lblOffset val="100"/>
        <c:noMultiLvlLbl val="0"/>
      </c:catAx>
      <c:valAx>
        <c:axId val="30533548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0533509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.82300285424792885"/>
          <c:w val="1"/>
          <c:h val="7.17330119269153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6350" cap="flat" cmpd="sng" algn="ctr">
      <a:noFill/>
      <a:prstDash val="solid"/>
      <a:round/>
    </a:ln>
    <a:effectLst/>
  </c:spPr>
  <c:txPr>
    <a:bodyPr/>
    <a:lstStyle/>
    <a:p>
      <a:pPr>
        <a:defRPr/>
      </a:pPr>
      <a:endParaRPr lang="nl-NL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/>
              <a:t>Reacties op uitspraken over de rol van gemeente en politie (excl. weet niet/geen mening)</a:t>
            </a:r>
          </a:p>
        </c:rich>
      </c:tx>
      <c:layout>
        <c:manualLayout>
          <c:xMode val="edge"/>
          <c:yMode val="edge"/>
          <c:x val="4.7107494462820398E-4"/>
          <c:y val="0.96008349702555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lang="nl-NL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0.51375729325948061"/>
          <c:y val="2.890036472713638E-2"/>
          <c:w val="0.46399764662248089"/>
          <c:h val="0.8364647575477646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Aanpak!$C$35</c:f>
              <c:strCache>
                <c:ptCount val="1"/>
                <c:pt idx="0">
                  <c:v>Helemaal eens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Aanpak!$B$36:$B$41</c:f>
              <c:strCache>
                <c:ptCount val="6"/>
                <c:pt idx="0">
                  <c:v>Gemeente is bereikbaar voor meldingen en klachten over onveiligheid en overlast.</c:v>
                </c:pt>
                <c:pt idx="1">
                  <c:v>Gemeente heeft aandacht voor het verbeteren van de leefbaarheid en veiligheid in het buitengebied.</c:v>
                </c:pt>
                <c:pt idx="2">
                  <c:v>Gemeente betrekt de bewoners / ondernemers bij de aanpak van de leefbaarheid en veiligheid. </c:v>
                </c:pt>
                <c:pt idx="3">
                  <c:v>Gemeente pakt de veiligheid in het buitengebied goed aan.</c:v>
                </c:pt>
                <c:pt idx="4">
                  <c:v>Gemeente doet wat ze zegt.</c:v>
                </c:pt>
                <c:pt idx="5">
                  <c:v>Gemeente communiceert goed over de maatregelen die worden genomen voor de leefbaarheid en veiligheid in de buurt.</c:v>
                </c:pt>
              </c:strCache>
            </c:strRef>
          </c:cat>
          <c:val>
            <c:numRef>
              <c:f>Aanpak!$C$36:$C$41</c:f>
              <c:numCache>
                <c:formatCode>0%</c:formatCode>
                <c:ptCount val="6"/>
                <c:pt idx="0">
                  <c:v>5.0751571018529985E-2</c:v>
                </c:pt>
                <c:pt idx="1">
                  <c:v>3.5794959931912215E-2</c:v>
                </c:pt>
                <c:pt idx="2">
                  <c:v>2.7247466097232321E-2</c:v>
                </c:pt>
                <c:pt idx="3">
                  <c:v>3.3714954568669292E-3</c:v>
                </c:pt>
                <c:pt idx="4">
                  <c:v>5.3217567937218057E-3</c:v>
                </c:pt>
                <c:pt idx="5">
                  <c:v>3.1761430883809976E-3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EF-4C84-B932-1940E93CC24D}"/>
            </c:ext>
          </c:extLst>
        </c:ser>
        <c:ser>
          <c:idx val="1"/>
          <c:order val="1"/>
          <c:tx>
            <c:strRef>
              <c:f>Aanpak!$D$35</c:f>
              <c:strCache>
                <c:ptCount val="1"/>
                <c:pt idx="0">
                  <c:v>Eens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nl-NL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Aanpak!$B$36:$B$41</c:f>
              <c:strCache>
                <c:ptCount val="6"/>
                <c:pt idx="0">
                  <c:v>Gemeente is bereikbaar voor meldingen en klachten over onveiligheid en overlast.</c:v>
                </c:pt>
                <c:pt idx="1">
                  <c:v>Gemeente heeft aandacht voor het verbeteren van de leefbaarheid en veiligheid in het buitengebied.</c:v>
                </c:pt>
                <c:pt idx="2">
                  <c:v>Gemeente betrekt de bewoners / ondernemers bij de aanpak van de leefbaarheid en veiligheid. </c:v>
                </c:pt>
                <c:pt idx="3">
                  <c:v>Gemeente pakt de veiligheid in het buitengebied goed aan.</c:v>
                </c:pt>
                <c:pt idx="4">
                  <c:v>Gemeente doet wat ze zegt.</c:v>
                </c:pt>
                <c:pt idx="5">
                  <c:v>Gemeente communiceert goed over de maatregelen die worden genomen voor de leefbaarheid en veiligheid in de buurt.</c:v>
                </c:pt>
              </c:strCache>
            </c:strRef>
          </c:cat>
          <c:val>
            <c:numRef>
              <c:f>Aanpak!$D$36:$D$41</c:f>
              <c:numCache>
                <c:formatCode>0%</c:formatCode>
                <c:ptCount val="6"/>
                <c:pt idx="0">
                  <c:v>0.48506821750358547</c:v>
                </c:pt>
                <c:pt idx="1">
                  <c:v>0.21679239683741711</c:v>
                </c:pt>
                <c:pt idx="2">
                  <c:v>0.20456770260388424</c:v>
                </c:pt>
                <c:pt idx="3">
                  <c:v>9.5898626584363877E-2</c:v>
                </c:pt>
                <c:pt idx="4">
                  <c:v>9.189483204296249E-2</c:v>
                </c:pt>
                <c:pt idx="5">
                  <c:v>7.6061880361036643E-2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EF-4C84-B932-1940E93CC24D}"/>
            </c:ext>
          </c:extLst>
        </c:ser>
        <c:ser>
          <c:idx val="2"/>
          <c:order val="2"/>
          <c:tx>
            <c:strRef>
              <c:f>Aanpak!$E$35</c:f>
              <c:strCache>
                <c:ptCount val="1"/>
                <c:pt idx="0">
                  <c:v>Neutraal</c:v>
                </c:pt>
              </c:strCache>
            </c:strRef>
          </c:tx>
          <c:spPr>
            <a:solidFill>
              <a:srgbClr val="FFFF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nl-NL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Aanpak!$B$36:$B$41</c:f>
              <c:strCache>
                <c:ptCount val="6"/>
                <c:pt idx="0">
                  <c:v>Gemeente is bereikbaar voor meldingen en klachten over onveiligheid en overlast.</c:v>
                </c:pt>
                <c:pt idx="1">
                  <c:v>Gemeente heeft aandacht voor het verbeteren van de leefbaarheid en veiligheid in het buitengebied.</c:v>
                </c:pt>
                <c:pt idx="2">
                  <c:v>Gemeente betrekt de bewoners / ondernemers bij de aanpak van de leefbaarheid en veiligheid. </c:v>
                </c:pt>
                <c:pt idx="3">
                  <c:v>Gemeente pakt de veiligheid in het buitengebied goed aan.</c:v>
                </c:pt>
                <c:pt idx="4">
                  <c:v>Gemeente doet wat ze zegt.</c:v>
                </c:pt>
                <c:pt idx="5">
                  <c:v>Gemeente communiceert goed over de maatregelen die worden genomen voor de leefbaarheid en veiligheid in de buurt.</c:v>
                </c:pt>
              </c:strCache>
            </c:strRef>
          </c:cat>
          <c:val>
            <c:numRef>
              <c:f>Aanpak!$E$36:$E$41</c:f>
              <c:numCache>
                <c:formatCode>0%</c:formatCode>
                <c:ptCount val="6"/>
                <c:pt idx="0">
                  <c:v>0.3041275869432033</c:v>
                </c:pt>
                <c:pt idx="1">
                  <c:v>0.40774561438606211</c:v>
                </c:pt>
                <c:pt idx="2">
                  <c:v>0.41519793956349427</c:v>
                </c:pt>
                <c:pt idx="3">
                  <c:v>0.54532174120795018</c:v>
                </c:pt>
                <c:pt idx="4">
                  <c:v>0.57674523780212184</c:v>
                </c:pt>
                <c:pt idx="5">
                  <c:v>0.4338656015110624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EF-4C84-B932-1940E93CC24D}"/>
            </c:ext>
          </c:extLst>
        </c:ser>
        <c:ser>
          <c:idx val="3"/>
          <c:order val="3"/>
          <c:tx>
            <c:strRef>
              <c:f>Aanpak!$F$35</c:f>
              <c:strCache>
                <c:ptCount val="1"/>
                <c:pt idx="0">
                  <c:v>Oneens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nl-NL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Aanpak!$B$36:$B$41</c:f>
              <c:strCache>
                <c:ptCount val="6"/>
                <c:pt idx="0">
                  <c:v>Gemeente is bereikbaar voor meldingen en klachten over onveiligheid en overlast.</c:v>
                </c:pt>
                <c:pt idx="1">
                  <c:v>Gemeente heeft aandacht voor het verbeteren van de leefbaarheid en veiligheid in het buitengebied.</c:v>
                </c:pt>
                <c:pt idx="2">
                  <c:v>Gemeente betrekt de bewoners / ondernemers bij de aanpak van de leefbaarheid en veiligheid. </c:v>
                </c:pt>
                <c:pt idx="3">
                  <c:v>Gemeente pakt de veiligheid in het buitengebied goed aan.</c:v>
                </c:pt>
                <c:pt idx="4">
                  <c:v>Gemeente doet wat ze zegt.</c:v>
                </c:pt>
                <c:pt idx="5">
                  <c:v>Gemeente communiceert goed over de maatregelen die worden genomen voor de leefbaarheid en veiligheid in de buurt.</c:v>
                </c:pt>
              </c:strCache>
            </c:strRef>
          </c:cat>
          <c:val>
            <c:numRef>
              <c:f>Aanpak!$F$36:$F$41</c:f>
              <c:numCache>
                <c:formatCode>0%</c:formatCode>
                <c:ptCount val="6"/>
                <c:pt idx="0">
                  <c:v>0.11003013603054729</c:v>
                </c:pt>
                <c:pt idx="1">
                  <c:v>0.23813783381401626</c:v>
                </c:pt>
                <c:pt idx="2">
                  <c:v>0.26080305120224506</c:v>
                </c:pt>
                <c:pt idx="3">
                  <c:v>0.26864109293245025</c:v>
                </c:pt>
                <c:pt idx="4">
                  <c:v>0.20683644850050789</c:v>
                </c:pt>
                <c:pt idx="5">
                  <c:v>0.34190069088662706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EF-4C84-B932-1940E93CC24D}"/>
            </c:ext>
          </c:extLst>
        </c:ser>
        <c:ser>
          <c:idx val="4"/>
          <c:order val="4"/>
          <c:tx>
            <c:strRef>
              <c:f>Aanpak!$G$35</c:f>
              <c:strCache>
                <c:ptCount val="1"/>
                <c:pt idx="0">
                  <c:v>Helemaal oneens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79-4E59-BA7D-A99803C61F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nl-NL"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Aanpak!$B$36:$B$41</c:f>
              <c:strCache>
                <c:ptCount val="6"/>
                <c:pt idx="0">
                  <c:v>Gemeente is bereikbaar voor meldingen en klachten over onveiligheid en overlast.</c:v>
                </c:pt>
                <c:pt idx="1">
                  <c:v>Gemeente heeft aandacht voor het verbeteren van de leefbaarheid en veiligheid in het buitengebied.</c:v>
                </c:pt>
                <c:pt idx="2">
                  <c:v>Gemeente betrekt de bewoners / ondernemers bij de aanpak van de leefbaarheid en veiligheid. </c:v>
                </c:pt>
                <c:pt idx="3">
                  <c:v>Gemeente pakt de veiligheid in het buitengebied goed aan.</c:v>
                </c:pt>
                <c:pt idx="4">
                  <c:v>Gemeente doet wat ze zegt.</c:v>
                </c:pt>
                <c:pt idx="5">
                  <c:v>Gemeente communiceert goed over de maatregelen die worden genomen voor de leefbaarheid en veiligheid in de buurt.</c:v>
                </c:pt>
              </c:strCache>
            </c:strRef>
          </c:cat>
          <c:val>
            <c:numRef>
              <c:f>Aanpak!$G$36:$G$41</c:f>
              <c:numCache>
                <c:formatCode>0%</c:formatCode>
                <c:ptCount val="6"/>
                <c:pt idx="0">
                  <c:v>5.002248850412476E-2</c:v>
                </c:pt>
                <c:pt idx="1">
                  <c:v>0.10152919503058389</c:v>
                </c:pt>
                <c:pt idx="2">
                  <c:v>9.2183840533134984E-2</c:v>
                </c:pt>
                <c:pt idx="3">
                  <c:v>8.6767043818360159E-2</c:v>
                </c:pt>
                <c:pt idx="4">
                  <c:v>0.11920172486067582</c:v>
                </c:pt>
                <c:pt idx="5">
                  <c:v>0.14499568415288305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EF-4C84-B932-1940E93CC24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05335096"/>
        <c:axId val="305335488"/>
      </c:barChart>
      <c:catAx>
        <c:axId val="3053350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nl-NL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05335488"/>
        <c:crosses val="autoZero"/>
        <c:auto val="1"/>
        <c:lblAlgn val="ctr"/>
        <c:lblOffset val="100"/>
        <c:noMultiLvlLbl val="0"/>
      </c:catAx>
      <c:valAx>
        <c:axId val="30533548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05335096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8559609153333452"/>
          <c:w val="0.99875383848973553"/>
          <c:h val="6.1870100300989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nl-NL" sz="1000" b="0" i="0" u="none" strike="noStrike" kern="1200" baseline="0">
              <a:solidFill>
                <a:srgbClr val="595959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6350" cap="flat" cmpd="sng" algn="ctr">
      <a:noFill/>
      <a:prstDash val="solid"/>
      <a:round/>
    </a:ln>
    <a:effectLst/>
  </c:spPr>
  <c:txPr>
    <a:bodyPr/>
    <a:lstStyle/>
    <a:p>
      <a:pPr>
        <a:defRPr lang="nl-NL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nl-NL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/>
              <a:t>Reacties op uitspraken over de rol van gemeente en politie (excl. weet niet/geen mening)</a:t>
            </a:r>
          </a:p>
        </c:rich>
      </c:tx>
      <c:layout>
        <c:manualLayout>
          <c:xMode val="edge"/>
          <c:yMode val="edge"/>
          <c:x val="4.7107494462820398E-4"/>
          <c:y val="0.96008349702555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lang="nl-NL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0.28453463948074453"/>
          <c:y val="2.890036472713638E-2"/>
          <c:w val="0.68064841409386934"/>
          <c:h val="0.6679388913595103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Aanpak!$C$35</c:f>
              <c:strCache>
                <c:ptCount val="1"/>
                <c:pt idx="0">
                  <c:v>Helemaal eens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nl-NL"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Aanpak!$B$44</c:f>
              <c:strCache>
                <c:ptCount val="1"/>
                <c:pt idx="0">
                  <c:v>Politie zou de buurt beter in de gaten moeten houden.</c:v>
                </c:pt>
              </c:strCache>
            </c:strRef>
          </c:cat>
          <c:val>
            <c:numRef>
              <c:f>Aanpak!$C$44</c:f>
              <c:numCache>
                <c:formatCode>0%</c:formatCode>
                <c:ptCount val="1"/>
                <c:pt idx="0">
                  <c:v>9.508295862212196E-2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5B-49B8-AEFE-FC096900AA9D}"/>
            </c:ext>
          </c:extLst>
        </c:ser>
        <c:ser>
          <c:idx val="1"/>
          <c:order val="1"/>
          <c:tx>
            <c:strRef>
              <c:f>Aanpak!$D$35</c:f>
              <c:strCache>
                <c:ptCount val="1"/>
                <c:pt idx="0">
                  <c:v>Eens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nl-NL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Aanpak!$B$44</c:f>
              <c:strCache>
                <c:ptCount val="1"/>
                <c:pt idx="0">
                  <c:v>Politie zou de buurt beter in de gaten moeten houden.</c:v>
                </c:pt>
              </c:strCache>
            </c:strRef>
          </c:cat>
          <c:val>
            <c:numRef>
              <c:f>Aanpak!$D$44</c:f>
              <c:numCache>
                <c:formatCode>0%</c:formatCode>
                <c:ptCount val="1"/>
                <c:pt idx="0">
                  <c:v>0.31516115622075636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5B-49B8-AEFE-FC096900AA9D}"/>
            </c:ext>
          </c:extLst>
        </c:ser>
        <c:ser>
          <c:idx val="2"/>
          <c:order val="2"/>
          <c:tx>
            <c:strRef>
              <c:f>Aanpak!$E$35</c:f>
              <c:strCache>
                <c:ptCount val="1"/>
                <c:pt idx="0">
                  <c:v>Neutraal</c:v>
                </c:pt>
              </c:strCache>
            </c:strRef>
          </c:tx>
          <c:spPr>
            <a:solidFill>
              <a:srgbClr val="FFFF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nl-NL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Aanpak!$B$44</c:f>
              <c:strCache>
                <c:ptCount val="1"/>
                <c:pt idx="0">
                  <c:v>Politie zou de buurt beter in de gaten moeten houden.</c:v>
                </c:pt>
              </c:strCache>
            </c:strRef>
          </c:cat>
          <c:val>
            <c:numRef>
              <c:f>Aanpak!$E$44</c:f>
              <c:numCache>
                <c:formatCode>0%</c:formatCode>
                <c:ptCount val="1"/>
                <c:pt idx="0">
                  <c:v>0.48514890327997295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5B-49B8-AEFE-FC096900AA9D}"/>
            </c:ext>
          </c:extLst>
        </c:ser>
        <c:ser>
          <c:idx val="3"/>
          <c:order val="3"/>
          <c:tx>
            <c:strRef>
              <c:f>Aanpak!$F$35</c:f>
              <c:strCache>
                <c:ptCount val="1"/>
                <c:pt idx="0">
                  <c:v>Oneens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nl-NL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Aanpak!$B$44</c:f>
              <c:strCache>
                <c:ptCount val="1"/>
                <c:pt idx="0">
                  <c:v>Politie zou de buurt beter in de gaten moeten houden.</c:v>
                </c:pt>
              </c:strCache>
            </c:strRef>
          </c:cat>
          <c:val>
            <c:numRef>
              <c:f>Aanpak!$F$44</c:f>
              <c:numCache>
                <c:formatCode>0%</c:formatCode>
                <c:ptCount val="1"/>
                <c:pt idx="0">
                  <c:v>9.1201243956530786E-2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5B-49B8-AEFE-FC096900AA9D}"/>
            </c:ext>
          </c:extLst>
        </c:ser>
        <c:ser>
          <c:idx val="4"/>
          <c:order val="4"/>
          <c:tx>
            <c:strRef>
              <c:f>Aanpak!$G$35</c:f>
              <c:strCache>
                <c:ptCount val="1"/>
                <c:pt idx="0">
                  <c:v>Helemaal oneens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Aanpak!$B$44</c:f>
              <c:strCache>
                <c:ptCount val="1"/>
                <c:pt idx="0">
                  <c:v>Politie zou de buurt beter in de gaten moeten houden.</c:v>
                </c:pt>
              </c:strCache>
            </c:strRef>
          </c:cat>
          <c:val>
            <c:numRef>
              <c:f>Aanpak!$G$44</c:f>
              <c:numCache>
                <c:formatCode>0%</c:formatCode>
                <c:ptCount val="1"/>
                <c:pt idx="0">
                  <c:v>1.3405737920611499E-2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5B-49B8-AEFE-FC096900AA9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05335096"/>
        <c:axId val="305335488"/>
      </c:barChart>
      <c:catAx>
        <c:axId val="3053350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nl-NL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05335488"/>
        <c:crosses val="autoZero"/>
        <c:auto val="1"/>
        <c:lblAlgn val="ctr"/>
        <c:lblOffset val="100"/>
        <c:noMultiLvlLbl val="0"/>
      </c:catAx>
      <c:valAx>
        <c:axId val="30533548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05335096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55720890616731633"/>
          <c:w val="0.99875383848973553"/>
          <c:h val="0.35703413075056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nl-NL" sz="1000" b="0" i="0" u="none" strike="noStrike" kern="1200" baseline="0">
              <a:solidFill>
                <a:srgbClr val="595959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6350" cap="flat" cmpd="sng" algn="ctr">
      <a:noFill/>
      <a:prstDash val="solid"/>
      <a:round/>
    </a:ln>
    <a:effectLst/>
  </c:spPr>
  <c:txPr>
    <a:bodyPr/>
    <a:lstStyle/>
    <a:p>
      <a:pPr>
        <a:defRPr lang="nl-NL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nl-NL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/>
              <a:t>Reacties op uitspraken over de rol van gemeente en politie (excl. weet niet/geen mening)</a:t>
            </a:r>
          </a:p>
        </c:rich>
      </c:tx>
      <c:layout>
        <c:manualLayout>
          <c:xMode val="edge"/>
          <c:yMode val="edge"/>
          <c:x val="4.7107494462820398E-4"/>
          <c:y val="0.96008349702555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lang="nl-NL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0.28453463948074453"/>
          <c:y val="2.890036472713638E-2"/>
          <c:w val="0.68064841409386934"/>
          <c:h val="0.6679388913595103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Aanpak!$C$35</c:f>
              <c:strCache>
                <c:ptCount val="1"/>
                <c:pt idx="0">
                  <c:v>Helemaal eens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Aanpak!$B$45</c:f>
              <c:strCache>
                <c:ptCount val="1"/>
                <c:pt idx="0">
                  <c:v>Politie is goed zichtbaar in de buurt .</c:v>
                </c:pt>
              </c:strCache>
            </c:strRef>
          </c:cat>
          <c:val>
            <c:numRef>
              <c:f>Aanpak!$C$45</c:f>
              <c:numCache>
                <c:formatCode>0%</c:formatCode>
                <c:ptCount val="1"/>
                <c:pt idx="0">
                  <c:v>5.7914829194224806E-3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62-4B9D-A7CD-7B2C63CE9E40}"/>
            </c:ext>
          </c:extLst>
        </c:ser>
        <c:ser>
          <c:idx val="1"/>
          <c:order val="1"/>
          <c:tx>
            <c:strRef>
              <c:f>Aanpak!$D$35</c:f>
              <c:strCache>
                <c:ptCount val="1"/>
                <c:pt idx="0">
                  <c:v>Eens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nl-NL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Aanpak!$B$45</c:f>
              <c:strCache>
                <c:ptCount val="1"/>
                <c:pt idx="0">
                  <c:v>Politie is goed zichtbaar in de buurt .</c:v>
                </c:pt>
              </c:strCache>
            </c:strRef>
          </c:cat>
          <c:val>
            <c:numRef>
              <c:f>Aanpak!$D$45</c:f>
              <c:numCache>
                <c:formatCode>0%</c:formatCode>
                <c:ptCount val="1"/>
                <c:pt idx="0">
                  <c:v>4.7045229958434159E-2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62-4B9D-A7CD-7B2C63CE9E40}"/>
            </c:ext>
          </c:extLst>
        </c:ser>
        <c:ser>
          <c:idx val="2"/>
          <c:order val="2"/>
          <c:tx>
            <c:strRef>
              <c:f>Aanpak!$E$35</c:f>
              <c:strCache>
                <c:ptCount val="1"/>
                <c:pt idx="0">
                  <c:v>Neutraal</c:v>
                </c:pt>
              </c:strCache>
            </c:strRef>
          </c:tx>
          <c:spPr>
            <a:solidFill>
              <a:srgbClr val="FFFF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nl-NL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Aanpak!$B$45</c:f>
              <c:strCache>
                <c:ptCount val="1"/>
                <c:pt idx="0">
                  <c:v>Politie is goed zichtbaar in de buurt .</c:v>
                </c:pt>
              </c:strCache>
            </c:strRef>
          </c:cat>
          <c:val>
            <c:numRef>
              <c:f>Aanpak!$E$45</c:f>
              <c:numCache>
                <c:formatCode>0%</c:formatCode>
                <c:ptCount val="1"/>
                <c:pt idx="0">
                  <c:v>0.30826653682939448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62-4B9D-A7CD-7B2C63CE9E40}"/>
            </c:ext>
          </c:extLst>
        </c:ser>
        <c:ser>
          <c:idx val="3"/>
          <c:order val="3"/>
          <c:tx>
            <c:strRef>
              <c:f>Aanpak!$F$35</c:f>
              <c:strCache>
                <c:ptCount val="1"/>
                <c:pt idx="0">
                  <c:v>Oneens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nl-NL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Aanpak!$B$45</c:f>
              <c:strCache>
                <c:ptCount val="1"/>
                <c:pt idx="0">
                  <c:v>Politie is goed zichtbaar in de buurt .</c:v>
                </c:pt>
              </c:strCache>
            </c:strRef>
          </c:cat>
          <c:val>
            <c:numRef>
              <c:f>Aanpak!$F$45</c:f>
              <c:numCache>
                <c:formatCode>0%</c:formatCode>
                <c:ptCount val="1"/>
                <c:pt idx="0">
                  <c:v>0.42012142732840441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62-4B9D-A7CD-7B2C63CE9E40}"/>
            </c:ext>
          </c:extLst>
        </c:ser>
        <c:ser>
          <c:idx val="4"/>
          <c:order val="4"/>
          <c:tx>
            <c:strRef>
              <c:f>Aanpak!$G$35</c:f>
              <c:strCache>
                <c:ptCount val="1"/>
                <c:pt idx="0">
                  <c:v>Helemaal oneens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nl-NL"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Aanpak!$B$45</c:f>
              <c:strCache>
                <c:ptCount val="1"/>
                <c:pt idx="0">
                  <c:v>Politie is goed zichtbaar in de buurt .</c:v>
                </c:pt>
              </c:strCache>
            </c:strRef>
          </c:cat>
          <c:val>
            <c:numRef>
              <c:f>Aanpak!$G$45</c:f>
              <c:numCache>
                <c:formatCode>0%</c:formatCode>
                <c:ptCount val="1"/>
                <c:pt idx="0">
                  <c:v>0.21877532296433644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62-4B9D-A7CD-7B2C63CE9E4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05335096"/>
        <c:axId val="305335488"/>
      </c:barChart>
      <c:catAx>
        <c:axId val="3053350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nl-NL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05335488"/>
        <c:crosses val="autoZero"/>
        <c:auto val="1"/>
        <c:lblAlgn val="ctr"/>
        <c:lblOffset val="100"/>
        <c:noMultiLvlLbl val="0"/>
      </c:catAx>
      <c:valAx>
        <c:axId val="30533548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05335096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748242714346366E-3"/>
          <c:y val="0.57617973141338108"/>
          <c:w val="0.99697902549011019"/>
          <c:h val="0.350903422498578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nl-NL" sz="1000" b="0" i="0" u="none" strike="noStrike" kern="1200" baseline="0">
              <a:solidFill>
                <a:srgbClr val="595959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6350" cap="flat" cmpd="sng" algn="ctr">
      <a:noFill/>
      <a:prstDash val="solid"/>
      <a:round/>
    </a:ln>
    <a:effectLst/>
  </c:spPr>
  <c:txPr>
    <a:bodyPr/>
    <a:lstStyle/>
    <a:p>
      <a:pPr>
        <a:defRPr lang="nl-NL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nl-NL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900" b="0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r>
              <a:rPr lang="nl-NL" sz="900" b="0" i="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Gemiddelde rapportcijfers, voor de wijze waarop gemeente en politie zich inzetten voor de leefbaarheid en veiligheid in de buurt</a:t>
            </a:r>
            <a:endParaRPr lang="nl-NL" sz="90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1.6689370254208491E-3"/>
          <c:y val="0.942219789602262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900" b="0" i="0" u="none" strike="noStrike" kern="1200" baseline="0">
              <a:solidFill>
                <a:srgbClr val="595959"/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0.25775547822622835"/>
          <c:y val="2.7379582423764794E-2"/>
          <c:w val="0.71856325168754875"/>
          <c:h val="0.897924282395838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Aanpak!$C$135</c:f>
              <c:strCache>
                <c:ptCount val="1"/>
                <c:pt idx="0">
                  <c:v>Politie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Aanpak!$B$136:$B$145</c:f>
              <c:strCache>
                <c:ptCount val="10"/>
                <c:pt idx="0">
                  <c:v>Buitengebied Land van Cuijk</c:v>
                </c:pt>
                <c:pt idx="2">
                  <c:v>Bewoners</c:v>
                </c:pt>
                <c:pt idx="3">
                  <c:v>Ondernemers</c:v>
                </c:pt>
                <c:pt idx="5">
                  <c:v>Boxmeer</c:v>
                </c:pt>
                <c:pt idx="6">
                  <c:v>Mill en Sint Hubert</c:v>
                </c:pt>
                <c:pt idx="7">
                  <c:v>Cuijk</c:v>
                </c:pt>
                <c:pt idx="8">
                  <c:v>Sint Anthonis</c:v>
                </c:pt>
                <c:pt idx="9">
                  <c:v>Grave</c:v>
                </c:pt>
              </c:strCache>
            </c:strRef>
          </c:cat>
          <c:val>
            <c:numRef>
              <c:f>Aanpak!$C$136:$C$145</c:f>
              <c:numCache>
                <c:formatCode>General</c:formatCode>
                <c:ptCount val="10"/>
                <c:pt idx="0" formatCode="0.0">
                  <c:v>5.8626992430567846</c:v>
                </c:pt>
                <c:pt idx="2" formatCode="0.0">
                  <c:v>5.8053399735264115</c:v>
                </c:pt>
                <c:pt idx="3" formatCode="0.0">
                  <c:v>6.0387262902207084</c:v>
                </c:pt>
                <c:pt idx="5" formatCode="0.0">
                  <c:v>6.0724583348667727</c:v>
                </c:pt>
                <c:pt idx="6" formatCode="0.0">
                  <c:v>5.8850234435576114</c:v>
                </c:pt>
                <c:pt idx="7" formatCode="0.0">
                  <c:v>5.8764516681575074</c:v>
                </c:pt>
                <c:pt idx="8" formatCode="0.0">
                  <c:v>5.6749770670403068</c:v>
                </c:pt>
                <c:pt idx="9" formatCode="0.0">
                  <c:v>5.6475409836065626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FA-45FB-9894-89C202299602}"/>
            </c:ext>
          </c:extLst>
        </c:ser>
        <c:ser>
          <c:idx val="1"/>
          <c:order val="1"/>
          <c:tx>
            <c:strRef>
              <c:f>Aanpak!$D$135</c:f>
              <c:strCache>
                <c:ptCount val="1"/>
                <c:pt idx="0">
                  <c:v>Gemeente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Aanpak!$B$136:$B$145</c:f>
              <c:strCache>
                <c:ptCount val="10"/>
                <c:pt idx="0">
                  <c:v>Buitengebied Land van Cuijk</c:v>
                </c:pt>
                <c:pt idx="2">
                  <c:v>Bewoners</c:v>
                </c:pt>
                <c:pt idx="3">
                  <c:v>Ondernemers</c:v>
                </c:pt>
                <c:pt idx="5">
                  <c:v>Boxmeer</c:v>
                </c:pt>
                <c:pt idx="6">
                  <c:v>Mill en Sint Hubert</c:v>
                </c:pt>
                <c:pt idx="7">
                  <c:v>Cuijk</c:v>
                </c:pt>
                <c:pt idx="8">
                  <c:v>Sint Anthonis</c:v>
                </c:pt>
                <c:pt idx="9">
                  <c:v>Grave</c:v>
                </c:pt>
              </c:strCache>
            </c:strRef>
          </c:cat>
          <c:val>
            <c:numRef>
              <c:f>Aanpak!$D$136:$D$145</c:f>
              <c:numCache>
                <c:formatCode>General</c:formatCode>
                <c:ptCount val="10"/>
                <c:pt idx="0" formatCode="0.0">
                  <c:v>5.687296096827561</c:v>
                </c:pt>
                <c:pt idx="2" formatCode="0.0">
                  <c:v>5.6302975204831256</c:v>
                </c:pt>
                <c:pt idx="3" formatCode="0.0">
                  <c:v>5.8706366894612563</c:v>
                </c:pt>
                <c:pt idx="5" formatCode="0.0">
                  <c:v>5.7986421259407352</c:v>
                </c:pt>
                <c:pt idx="6" formatCode="0.0">
                  <c:v>5.80958016023959</c:v>
                </c:pt>
                <c:pt idx="7" formatCode="0.0">
                  <c:v>5.6827735806717037</c:v>
                </c:pt>
                <c:pt idx="8" formatCode="0.0">
                  <c:v>5.6502520898254991</c:v>
                </c:pt>
                <c:pt idx="9" formatCode="0.0">
                  <c:v>5.1705426356589159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FA-45FB-9894-89C20229960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305335096"/>
        <c:axId val="305335488"/>
      </c:barChart>
      <c:catAx>
        <c:axId val="3053350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05335488"/>
        <c:crosses val="autoZero"/>
        <c:auto val="1"/>
        <c:lblAlgn val="ctr"/>
        <c:lblOffset val="100"/>
        <c:noMultiLvlLbl val="0"/>
      </c:catAx>
      <c:valAx>
        <c:axId val="305335488"/>
        <c:scaling>
          <c:orientation val="minMax"/>
          <c:max val="10"/>
        </c:scaling>
        <c:delete val="1"/>
        <c:axPos val="t"/>
        <c:numFmt formatCode="0.0" sourceLinked="1"/>
        <c:majorTickMark val="out"/>
        <c:minorTickMark val="none"/>
        <c:tickLblPos val="nextTo"/>
        <c:crossAx val="305335096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546869700818884"/>
          <c:y val="0.45607847587441597"/>
          <c:w val="0.12562175679775853"/>
          <c:h val="0.108814060687270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6350" cap="flat" cmpd="sng" algn="ctr">
      <a:noFill/>
      <a:prstDash val="solid"/>
      <a:round/>
    </a:ln>
    <a:effectLst/>
  </c:spPr>
  <c:txPr>
    <a:bodyPr/>
    <a:lstStyle/>
    <a:p>
      <a:pPr>
        <a:defRPr/>
      </a:pPr>
      <a:endParaRPr lang="nl-NL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900" b="0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r>
              <a:rPr lang="nl-NL" sz="900" b="0" i="0" baseline="0">
                <a:effectLst/>
              </a:rPr>
              <a:t>Manieren waarop met melding heeft doorgegeven </a:t>
            </a:r>
            <a:endParaRPr lang="nl-NL" sz="900">
              <a:effectLst/>
            </a:endParaRPr>
          </a:p>
        </c:rich>
      </c:tx>
      <c:layout>
        <c:manualLayout>
          <c:xMode val="edge"/>
          <c:yMode val="edge"/>
          <c:x val="1.6690007161344379E-3"/>
          <c:y val="0.944668489139154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900" b="0" i="0" u="none" strike="noStrike" kern="1200" baseline="0">
              <a:solidFill>
                <a:srgbClr val="595959"/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0.36039991521331427"/>
          <c:y val="2.7379582423764794E-2"/>
          <c:w val="0.61591877042460719"/>
          <c:h val="0.8969882562348419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Aanpak!$B$201:$B$205</c:f>
              <c:strCache>
                <c:ptCount val="5"/>
                <c:pt idx="0">
                  <c:v>De politie</c:v>
                </c:pt>
                <c:pt idx="1">
                  <c:v>De gemeente / Omgevingsdienst</c:v>
                </c:pt>
                <c:pt idx="2">
                  <c:v>Meld Misdaad Anoniem (MMA)</c:v>
                </c:pt>
                <c:pt idx="3">
                  <c:v>Ergens anders, namelijk:</c:v>
                </c:pt>
                <c:pt idx="4">
                  <c:v>Weet ik niet (meer)</c:v>
                </c:pt>
              </c:strCache>
            </c:strRef>
          </c:cat>
          <c:val>
            <c:numRef>
              <c:f>Aanpak!$C$201:$C$205</c:f>
              <c:numCache>
                <c:formatCode>0%</c:formatCode>
                <c:ptCount val="5"/>
                <c:pt idx="0">
                  <c:v>0.69905063487061514</c:v>
                </c:pt>
                <c:pt idx="1">
                  <c:v>0.45098561014963734</c:v>
                </c:pt>
                <c:pt idx="2">
                  <c:v>3.0648760047349226E-2</c:v>
                </c:pt>
                <c:pt idx="3">
                  <c:v>9.0834275402263367E-2</c:v>
                </c:pt>
                <c:pt idx="4">
                  <c:v>1.6143445127919369E-2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D1-4A7D-9D52-FA0DCDC269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305335096"/>
        <c:axId val="305335488"/>
      </c:barChart>
      <c:catAx>
        <c:axId val="3053350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05335488"/>
        <c:crosses val="autoZero"/>
        <c:auto val="1"/>
        <c:lblAlgn val="ctr"/>
        <c:lblOffset val="100"/>
        <c:noMultiLvlLbl val="0"/>
      </c:catAx>
      <c:valAx>
        <c:axId val="30533548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05335096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6350" cap="flat" cmpd="sng" algn="ctr">
      <a:noFill/>
      <a:prstDash val="solid"/>
      <a:round/>
    </a:ln>
    <a:effectLst/>
  </c:spPr>
  <c:txPr>
    <a:bodyPr/>
    <a:lstStyle/>
    <a:p>
      <a:pPr>
        <a:defRPr/>
      </a:pPr>
      <a:endParaRPr lang="nl-NL"/>
    </a:p>
  </c:txPr>
  <c:externalData r:id="rId4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nl-NL" sz="900" b="0" i="0" u="none" strike="noStrike" kern="1200" baseline="0">
                <a:solidFill>
                  <a:srgbClr val="595959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nl-NL" sz="900" b="0" i="0" u="none" strike="noStrike" kern="1200" baseline="0">
                <a:solidFill>
                  <a:srgbClr val="595959"/>
                </a:solidFill>
                <a:effectLst/>
                <a:latin typeface="+mn-lt"/>
                <a:ea typeface="+mn-ea"/>
                <a:cs typeface="+mn-cs"/>
              </a:rPr>
              <a:t>Heeft u terug gehoord wat er met uw klacht of melding is gedaan? (n=198)</a:t>
            </a:r>
          </a:p>
        </c:rich>
      </c:tx>
      <c:layout>
        <c:manualLayout>
          <c:xMode val="edge"/>
          <c:yMode val="edge"/>
          <c:x val="2.2777777777777774E-3"/>
          <c:y val="0.935185185185185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nl-NL" sz="900" b="0" i="0" u="none" strike="noStrike" kern="1200" baseline="0">
              <a:solidFill>
                <a:srgbClr val="595959"/>
              </a:solidFill>
              <a:effectLst/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0.46675158202971462"/>
          <c:y val="9.4206183852939593E-2"/>
          <c:w val="0.51658183318921469"/>
          <c:h val="0.5582042709500151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Aanpak!$C$222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nl-NL"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Aanpak!$B$223</c:f>
              <c:strCache>
                <c:ptCount val="1"/>
                <c:pt idx="0">
                  <c:v>Heeft u terug gehoord wat er met uw klacht of melding is gedaan?</c:v>
                </c:pt>
              </c:strCache>
            </c:strRef>
          </c:cat>
          <c:val>
            <c:numRef>
              <c:f>Aanpak!$C$223</c:f>
              <c:numCache>
                <c:formatCode>0%</c:formatCode>
                <c:ptCount val="1"/>
                <c:pt idx="0">
                  <c:v>0.53784038238370346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FB-4E7F-B11C-7F8119BA6192}"/>
            </c:ext>
          </c:extLst>
        </c:ser>
        <c:ser>
          <c:idx val="1"/>
          <c:order val="1"/>
          <c:tx>
            <c:strRef>
              <c:f>Aanpak!$D$222</c:f>
              <c:strCache>
                <c:ptCount val="1"/>
                <c:pt idx="0">
                  <c:v>Nee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nl-NL"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Aanpak!$B$223</c:f>
              <c:strCache>
                <c:ptCount val="1"/>
                <c:pt idx="0">
                  <c:v>Heeft u terug gehoord wat er met uw klacht of melding is gedaan?</c:v>
                </c:pt>
              </c:strCache>
            </c:strRef>
          </c:cat>
          <c:val>
            <c:numRef>
              <c:f>Aanpak!$D$223</c:f>
              <c:numCache>
                <c:formatCode>0%</c:formatCode>
                <c:ptCount val="1"/>
                <c:pt idx="0">
                  <c:v>0.42739065538049009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FB-4E7F-B11C-7F8119BA6192}"/>
            </c:ext>
          </c:extLst>
        </c:ser>
        <c:ser>
          <c:idx val="2"/>
          <c:order val="2"/>
          <c:tx>
            <c:strRef>
              <c:f>Aanpak!$E$222</c:f>
              <c:strCache>
                <c:ptCount val="1"/>
                <c:pt idx="0">
                  <c:v>Weet niet (meer) /geen mening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nl-NL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Aanpak!$B$223</c:f>
              <c:strCache>
                <c:ptCount val="1"/>
                <c:pt idx="0">
                  <c:v>Heeft u terug gehoord wat er met uw klacht of melding is gedaan?</c:v>
                </c:pt>
              </c:strCache>
            </c:strRef>
          </c:cat>
          <c:val>
            <c:numRef>
              <c:f>Aanpak!$E$223</c:f>
              <c:numCache>
                <c:formatCode>0%</c:formatCode>
                <c:ptCount val="1"/>
                <c:pt idx="0">
                  <c:v>3.476896223580591E-2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FB-4E7F-B11C-7F8119BA619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05335096"/>
        <c:axId val="305335488"/>
      </c:barChart>
      <c:catAx>
        <c:axId val="3053350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nl-NL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05335488"/>
        <c:crosses val="autoZero"/>
        <c:auto val="1"/>
        <c:lblAlgn val="ctr"/>
        <c:lblOffset val="100"/>
        <c:noMultiLvlLbl val="0"/>
      </c:catAx>
      <c:valAx>
        <c:axId val="30533548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05335096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9577215886350241"/>
          <c:w val="1"/>
          <c:h val="8.37171916010498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nl-NL" sz="1000" b="0" i="0" u="none" strike="noStrike" kern="1200" baseline="0">
              <a:solidFill>
                <a:srgbClr val="595959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6350" cap="flat" cmpd="sng" algn="ctr">
      <a:noFill/>
      <a:prstDash val="solid"/>
      <a:round/>
    </a:ln>
    <a:effectLst/>
  </c:spPr>
  <c:txPr>
    <a:bodyPr/>
    <a:lstStyle/>
    <a:p>
      <a:pPr>
        <a:defRPr lang="nl-NL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nl-NL"/>
    </a:p>
  </c:txPr>
  <c:externalData r:id="rId4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nl-NL" sz="900" b="0" i="0" u="none" strike="noStrike" kern="1200" baseline="0">
                <a:solidFill>
                  <a:srgbClr val="595959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nl-NL" sz="900" b="0" i="0" u="none" strike="noStrike" kern="1200" baseline="0">
                <a:solidFill>
                  <a:srgbClr val="595959"/>
                </a:solidFill>
                <a:effectLst/>
                <a:latin typeface="+mn-lt"/>
                <a:ea typeface="+mn-ea"/>
                <a:cs typeface="+mn-cs"/>
              </a:rPr>
              <a:t>Bent u tevreden over de afhandeling van uw klacht of melding? (n=200)</a:t>
            </a:r>
          </a:p>
        </c:rich>
      </c:tx>
      <c:layout>
        <c:manualLayout>
          <c:xMode val="edge"/>
          <c:yMode val="edge"/>
          <c:x val="2.2777777777777774E-3"/>
          <c:y val="0.935185185185185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nl-NL" sz="900" b="0" i="0" u="none" strike="noStrike" kern="1200" baseline="0">
              <a:solidFill>
                <a:srgbClr val="595959"/>
              </a:solidFill>
              <a:effectLst/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0.49794613378328301"/>
          <c:y val="6.1553136620863841E-2"/>
          <c:w val="0.48816513330039191"/>
          <c:h val="0.5582042709500151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Aanpak!$C$228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nl-NL"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Aanpak!$B$229</c:f>
              <c:strCache>
                <c:ptCount val="1"/>
                <c:pt idx="0">
                  <c:v>Bent u tevreden over de afhandeling van uw klacht of melding?</c:v>
                </c:pt>
              </c:strCache>
            </c:strRef>
          </c:cat>
          <c:val>
            <c:numRef>
              <c:f>Aanpak!$C$229</c:f>
              <c:numCache>
                <c:formatCode>0%</c:formatCode>
                <c:ptCount val="1"/>
                <c:pt idx="0">
                  <c:v>0.45462466695716652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D6-4D93-8B50-C83F9CBA349C}"/>
            </c:ext>
          </c:extLst>
        </c:ser>
        <c:ser>
          <c:idx val="1"/>
          <c:order val="1"/>
          <c:tx>
            <c:strRef>
              <c:f>Aanpak!$D$228</c:f>
              <c:strCache>
                <c:ptCount val="1"/>
                <c:pt idx="0">
                  <c:v>Nee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nl-NL"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Aanpak!$B$229</c:f>
              <c:strCache>
                <c:ptCount val="1"/>
                <c:pt idx="0">
                  <c:v>Bent u tevreden over de afhandeling van uw klacht of melding?</c:v>
                </c:pt>
              </c:strCache>
            </c:strRef>
          </c:cat>
          <c:val>
            <c:numRef>
              <c:f>Aanpak!$D$229</c:f>
              <c:numCache>
                <c:formatCode>0%</c:formatCode>
                <c:ptCount val="1"/>
                <c:pt idx="0">
                  <c:v>0.37746148018754783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D6-4D93-8B50-C83F9CBA349C}"/>
            </c:ext>
          </c:extLst>
        </c:ser>
        <c:ser>
          <c:idx val="2"/>
          <c:order val="2"/>
          <c:tx>
            <c:strRef>
              <c:f>Aanpak!$E$228</c:f>
              <c:strCache>
                <c:ptCount val="1"/>
                <c:pt idx="0">
                  <c:v>Weet niet (meer) /geen mening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nl-NL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Aanpak!$B$229</c:f>
              <c:strCache>
                <c:ptCount val="1"/>
                <c:pt idx="0">
                  <c:v>Bent u tevreden over de afhandeling van uw klacht of melding?</c:v>
                </c:pt>
              </c:strCache>
            </c:strRef>
          </c:cat>
          <c:val>
            <c:numRef>
              <c:f>Aanpak!$E$229</c:f>
              <c:numCache>
                <c:formatCode>0%</c:formatCode>
                <c:ptCount val="1"/>
                <c:pt idx="0">
                  <c:v>0.16791385285528526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D6-4D93-8B50-C83F9CBA349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05335096"/>
        <c:axId val="305335488"/>
      </c:barChart>
      <c:catAx>
        <c:axId val="305335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ysClr val="window" lastClr="FFFFFF">
                <a:lumMod val="85000"/>
              </a:sys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05335488"/>
        <c:crosses val="autoZero"/>
        <c:auto val="1"/>
        <c:lblAlgn val="ctr"/>
        <c:lblOffset val="100"/>
        <c:noMultiLvlLbl val="0"/>
      </c:catAx>
      <c:valAx>
        <c:axId val="305335488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extTo"/>
        <c:crossAx val="305335096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8488780978614383"/>
          <c:w val="1"/>
          <c:h val="8.37171916010498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nl-NL" sz="1000" b="0" i="0" u="none" strike="noStrike" kern="1200" baseline="0">
              <a:solidFill>
                <a:srgbClr val="595959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6350" cap="flat" cmpd="sng" algn="ctr">
      <a:noFill/>
      <a:prstDash val="solid"/>
      <a:round/>
    </a:ln>
    <a:effectLst/>
  </c:spPr>
  <c:txPr>
    <a:bodyPr/>
    <a:lstStyle/>
    <a:p>
      <a:pPr>
        <a:defRPr lang="nl-NL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nl-NL"/>
    </a:p>
  </c:txPr>
  <c:externalData r:id="rId4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nl-NL" sz="9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Bekendheid met en gebruik van initiatieven in de buurt om (drugs)criminaliteit tegen te gaan</a:t>
            </a:r>
          </a:p>
        </c:rich>
      </c:tx>
      <c:layout>
        <c:manualLayout>
          <c:xMode val="edge"/>
          <c:yMode val="edge"/>
          <c:x val="2.986695628563672E-4"/>
          <c:y val="0.967630523937024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lang="nl-NL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0.45629071918594932"/>
          <c:y val="2.8900440076569375E-2"/>
          <c:w val="0.518714344163691"/>
          <c:h val="0.919869508029586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Aanpak!$C$245</c:f>
              <c:strCache>
                <c:ptCount val="1"/>
                <c:pt idx="0">
                  <c:v>Mee bekend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nl-NL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(Aanpak!$B$246:$B$251,Aanpak!$B$253:$B$262)</c:f>
              <c:strCache>
                <c:ptCount val="16"/>
                <c:pt idx="0">
                  <c:v>Whatsapp-groepen in de buurt</c:v>
                </c:pt>
                <c:pt idx="1">
                  <c:v>Burgerwacht / buurtpreventie </c:v>
                </c:pt>
                <c:pt idx="2">
                  <c:v>Georganiseerd overleg tussen buurtbewoners</c:v>
                </c:pt>
                <c:pt idx="3">
                  <c:v>(informatie)bijeenkomst door gemeente </c:v>
                </c:pt>
                <c:pt idx="4">
                  <c:v>(informatie)bijeenkomst door politie </c:v>
                </c:pt>
                <c:pt idx="6">
                  <c:v>Georganiseerd overleg tussen ondernemers in de buurt</c:v>
                </c:pt>
                <c:pt idx="7">
                  <c:v>Samenwerking / ledenvoordeel branche bij aanschaf beveiligingsapparatuur e.d.</c:v>
                </c:pt>
                <c:pt idx="8">
                  <c:v>(informatie)Bijeenkomst door ondernemersvereniging</c:v>
                </c:pt>
                <c:pt idx="9">
                  <c:v>(informatie)Bijeenkomst door brancheorganisatie</c:v>
                </c:pt>
                <c:pt idx="10">
                  <c:v>Standaard huurovereenkomst voor het verhuren van gebouwen (via Zlto)</c:v>
                </c:pt>
                <c:pt idx="11">
                  <c:v>Werkgroep Veiligheid (zoals KVO)</c:v>
                </c:pt>
                <c:pt idx="12">
                  <c:v>Subsidie voor opruimen gedumpt drugsafval</c:v>
                </c:pt>
                <c:pt idx="13">
                  <c:v>Iets anders</c:v>
                </c:pt>
                <c:pt idx="15">
                  <c:v>Eén of meer initiatieven</c:v>
                </c:pt>
              </c:strCache>
              <c:extLst/>
            </c:strRef>
          </c:cat>
          <c:val>
            <c:numRef>
              <c:f>(Aanpak!$C$246:$C$251,Aanpak!$C$253:$C$262)</c:f>
              <c:numCache>
                <c:formatCode>0%</c:formatCode>
                <c:ptCount val="16"/>
                <c:pt idx="0">
                  <c:v>0.73215891637316122</c:v>
                </c:pt>
                <c:pt idx="1">
                  <c:v>0.24558290269772937</c:v>
                </c:pt>
                <c:pt idx="2">
                  <c:v>0.13164453256801725</c:v>
                </c:pt>
                <c:pt idx="3">
                  <c:v>8.5437409823460778E-2</c:v>
                </c:pt>
                <c:pt idx="4">
                  <c:v>5.0095287003010879E-2</c:v>
                </c:pt>
                <c:pt idx="6">
                  <c:v>0.10964656397572571</c:v>
                </c:pt>
                <c:pt idx="7">
                  <c:v>0.10222721263491233</c:v>
                </c:pt>
                <c:pt idx="8">
                  <c:v>9.6308985173775841E-2</c:v>
                </c:pt>
                <c:pt idx="9">
                  <c:v>9.4667955161162776E-2</c:v>
                </c:pt>
                <c:pt idx="10">
                  <c:v>7.3252362455567904E-2</c:v>
                </c:pt>
                <c:pt idx="11">
                  <c:v>4.001963482196496E-2</c:v>
                </c:pt>
                <c:pt idx="12">
                  <c:v>3.8649851530116831E-2</c:v>
                </c:pt>
                <c:pt idx="13">
                  <c:v>1.0884075928791618E-2</c:v>
                </c:pt>
                <c:pt idx="15">
                  <c:v>0.75516873580868982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6FD-43E1-93F7-87A9BDA187BD}"/>
            </c:ext>
          </c:extLst>
        </c:ser>
        <c:ser>
          <c:idx val="1"/>
          <c:order val="1"/>
          <c:tx>
            <c:strRef>
              <c:f>Aanpak!$D$245</c:f>
              <c:strCache>
                <c:ptCount val="1"/>
                <c:pt idx="0">
                  <c:v>Aan mee gedaan / gebruik van gemaakt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nl-NL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(Aanpak!$B$246:$B$251,Aanpak!$B$253:$B$262)</c:f>
              <c:strCache>
                <c:ptCount val="16"/>
                <c:pt idx="0">
                  <c:v>Whatsapp-groepen in de buurt</c:v>
                </c:pt>
                <c:pt idx="1">
                  <c:v>Burgerwacht / buurtpreventie </c:v>
                </c:pt>
                <c:pt idx="2">
                  <c:v>Georganiseerd overleg tussen buurtbewoners</c:v>
                </c:pt>
                <c:pt idx="3">
                  <c:v>(informatie)bijeenkomst door gemeente </c:v>
                </c:pt>
                <c:pt idx="4">
                  <c:v>(informatie)bijeenkomst door politie </c:v>
                </c:pt>
                <c:pt idx="6">
                  <c:v>Georganiseerd overleg tussen ondernemers in de buurt</c:v>
                </c:pt>
                <c:pt idx="7">
                  <c:v>Samenwerking / ledenvoordeel branche bij aanschaf beveiligingsapparatuur e.d.</c:v>
                </c:pt>
                <c:pt idx="8">
                  <c:v>(informatie)Bijeenkomst door ondernemersvereniging</c:v>
                </c:pt>
                <c:pt idx="9">
                  <c:v>(informatie)Bijeenkomst door brancheorganisatie</c:v>
                </c:pt>
                <c:pt idx="10">
                  <c:v>Standaard huurovereenkomst voor het verhuren van gebouwen (via Zlto)</c:v>
                </c:pt>
                <c:pt idx="11">
                  <c:v>Werkgroep Veiligheid (zoals KVO)</c:v>
                </c:pt>
                <c:pt idx="12">
                  <c:v>Subsidie voor opruimen gedumpt drugsafval</c:v>
                </c:pt>
                <c:pt idx="13">
                  <c:v>Iets anders</c:v>
                </c:pt>
                <c:pt idx="15">
                  <c:v>Eén of meer initiatieven</c:v>
                </c:pt>
              </c:strCache>
              <c:extLst/>
            </c:strRef>
          </c:cat>
          <c:val>
            <c:numRef>
              <c:f>(Aanpak!$D$246:$D$251,Aanpak!$D$253:$D$262)</c:f>
              <c:numCache>
                <c:formatCode>0%</c:formatCode>
                <c:ptCount val="16"/>
                <c:pt idx="0">
                  <c:v>0.53846246405025955</c:v>
                </c:pt>
                <c:pt idx="1">
                  <c:v>0.13397749692601005</c:v>
                </c:pt>
                <c:pt idx="2">
                  <c:v>7.7812674615651126E-2</c:v>
                </c:pt>
                <c:pt idx="3">
                  <c:v>3.8334759147447897E-2</c:v>
                </c:pt>
                <c:pt idx="4">
                  <c:v>2.2045250560704041E-2</c:v>
                </c:pt>
                <c:pt idx="6">
                  <c:v>6.1023431364634353E-2</c:v>
                </c:pt>
                <c:pt idx="7">
                  <c:v>2.6238668458747651E-2</c:v>
                </c:pt>
                <c:pt idx="8">
                  <c:v>4.7602325692029469E-2</c:v>
                </c:pt>
                <c:pt idx="9">
                  <c:v>4.5587471354689643E-2</c:v>
                </c:pt>
                <c:pt idx="10">
                  <c:v>7.1148210494110008E-3</c:v>
                </c:pt>
                <c:pt idx="11">
                  <c:v>1.1209847278376766E-2</c:v>
                </c:pt>
                <c:pt idx="12">
                  <c:v>0</c:v>
                </c:pt>
                <c:pt idx="13">
                  <c:v>3.7517193166197007E-3</c:v>
                </c:pt>
                <c:pt idx="15">
                  <c:v>0.56207981034938514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36FD-43E1-93F7-87A9BDA187B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305335096"/>
        <c:axId val="305335488"/>
      </c:barChart>
      <c:catAx>
        <c:axId val="3053350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nl-NL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05335488"/>
        <c:crosses val="autoZero"/>
        <c:auto val="1"/>
        <c:lblAlgn val="ctr"/>
        <c:lblOffset val="100"/>
        <c:noMultiLvlLbl val="0"/>
      </c:catAx>
      <c:valAx>
        <c:axId val="30533548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05335096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684441176110772"/>
          <c:y val="0.42272476576998191"/>
          <c:w val="0.24418581337784551"/>
          <c:h val="0.128748042577821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nl-NL"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6350" cap="flat" cmpd="sng" algn="ctr">
      <a:noFill/>
      <a:prstDash val="solid"/>
      <a:round/>
    </a:ln>
    <a:effectLst/>
  </c:spPr>
  <c:txPr>
    <a:bodyPr/>
    <a:lstStyle/>
    <a:p>
      <a:pPr>
        <a:defRPr lang="nl-NL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nl-NL"/>
    </a:p>
  </c:txPr>
  <c:externalData r:id="rId4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sz="90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Aandeel </a:t>
            </a:r>
            <a:r>
              <a:rPr lang="nl-NL" sz="9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respondenten dat behoefte heeft aan (meer) informatie of hulp van de gemeente mbt veiligheid en leefbaarheid in het buitengebied</a:t>
            </a:r>
            <a:endParaRPr lang="nl-NL" sz="90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0"/>
          <c:y val="0.959375339520468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0.28625338806818895"/>
          <c:y val="2.7679106132860155E-2"/>
          <c:w val="0.63686301204969309"/>
          <c:h val="0.89119221694113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Aanpak!$C$291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Aanpak!$B$292:$B$301</c:f>
              <c:strCache>
                <c:ptCount val="10"/>
                <c:pt idx="0">
                  <c:v>Buitengebied Land van Cuijk</c:v>
                </c:pt>
                <c:pt idx="2">
                  <c:v>Bewoners</c:v>
                </c:pt>
                <c:pt idx="3">
                  <c:v>Ondernemers</c:v>
                </c:pt>
                <c:pt idx="5">
                  <c:v>Grave</c:v>
                </c:pt>
                <c:pt idx="6">
                  <c:v>Cuijk</c:v>
                </c:pt>
                <c:pt idx="7">
                  <c:v>Sint Anthonis</c:v>
                </c:pt>
                <c:pt idx="8">
                  <c:v>Boxmeer</c:v>
                </c:pt>
                <c:pt idx="9">
                  <c:v>Mill en Sint Hubert</c:v>
                </c:pt>
              </c:strCache>
            </c:strRef>
          </c:cat>
          <c:val>
            <c:numRef>
              <c:f>Aanpak!$C$292:$C$301</c:f>
              <c:numCache>
                <c:formatCode>General</c:formatCode>
                <c:ptCount val="10"/>
                <c:pt idx="0" formatCode="0%">
                  <c:v>0.47995010460099485</c:v>
                </c:pt>
                <c:pt idx="2" formatCode="0%">
                  <c:v>0.50896014467942985</c:v>
                </c:pt>
                <c:pt idx="3" formatCode="0%">
                  <c:v>0.39730184317497086</c:v>
                </c:pt>
                <c:pt idx="5" formatCode="0%">
                  <c:v>0.64462809917355368</c:v>
                </c:pt>
                <c:pt idx="6" formatCode="0%">
                  <c:v>0.56003859439792003</c:v>
                </c:pt>
                <c:pt idx="7" formatCode="0%">
                  <c:v>0.47672625068973717</c:v>
                </c:pt>
                <c:pt idx="8" formatCode="0%">
                  <c:v>0.44420007326789812</c:v>
                </c:pt>
                <c:pt idx="9" formatCode="0%">
                  <c:v>0.40961550916675177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C1-487D-B1F2-98760E10AE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305335096"/>
        <c:axId val="305335488"/>
      </c:barChart>
      <c:catAx>
        <c:axId val="3053350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05335488"/>
        <c:crosses val="autoZero"/>
        <c:auto val="1"/>
        <c:lblAlgn val="ctr"/>
        <c:lblOffset val="100"/>
        <c:noMultiLvlLbl val="0"/>
      </c:catAx>
      <c:valAx>
        <c:axId val="30533548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0533509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6350" cap="flat" cmpd="sng" algn="ctr">
      <a:noFill/>
      <a:prstDash val="solid"/>
      <a:round/>
    </a:ln>
    <a:effectLst/>
  </c:spPr>
  <c:txPr>
    <a:bodyPr/>
    <a:lstStyle/>
    <a:p>
      <a:pPr>
        <a:defRPr/>
      </a:pPr>
      <a:endParaRPr lang="nl-N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nl-NL" sz="90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Actieve inzet voor de buurt </a:t>
            </a:r>
          </a:p>
        </c:rich>
      </c:tx>
      <c:layout>
        <c:manualLayout>
          <c:xMode val="edge"/>
          <c:yMode val="edge"/>
          <c:x val="0"/>
          <c:y val="0.965228951971201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lang="nl-NL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0.29698657495461017"/>
          <c:y val="2.890036472713638E-2"/>
          <c:w val="0.67924337206561791"/>
          <c:h val="0.8834845467715133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Leefbaarheidsbeleving!$C$138</c:f>
              <c:strCache>
                <c:ptCount val="1"/>
                <c:pt idx="0">
                  <c:v>Doe ik al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nl-NL"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Leefbaarheidsbeleving!$B$139:$B$148</c:f>
              <c:strCache>
                <c:ptCount val="10"/>
                <c:pt idx="0">
                  <c:v>Buitengebied Land van Cuijk</c:v>
                </c:pt>
                <c:pt idx="2">
                  <c:v>Grave</c:v>
                </c:pt>
                <c:pt idx="3">
                  <c:v>Cuijk</c:v>
                </c:pt>
                <c:pt idx="4">
                  <c:v>Mill en Sint Hubert</c:v>
                </c:pt>
                <c:pt idx="5">
                  <c:v>Sint Anthonis</c:v>
                </c:pt>
                <c:pt idx="6">
                  <c:v>Boxmeer</c:v>
                </c:pt>
                <c:pt idx="8">
                  <c:v>Bewoners</c:v>
                </c:pt>
                <c:pt idx="9">
                  <c:v>Ondernemers</c:v>
                </c:pt>
              </c:strCache>
            </c:strRef>
          </c:cat>
          <c:val>
            <c:numRef>
              <c:f>Leefbaarheidsbeleving!$C$139:$C$148</c:f>
              <c:numCache>
                <c:formatCode>General</c:formatCode>
                <c:ptCount val="10"/>
                <c:pt idx="0" formatCode="###0%">
                  <c:v>0.38557284630253624</c:v>
                </c:pt>
                <c:pt idx="2" formatCode="###0%">
                  <c:v>0.45751633986928103</c:v>
                </c:pt>
                <c:pt idx="3" formatCode="###0%">
                  <c:v>0.4463810221690136</c:v>
                </c:pt>
                <c:pt idx="4" formatCode="###0%">
                  <c:v>0.40235184872282059</c:v>
                </c:pt>
                <c:pt idx="5" formatCode="###0%">
                  <c:v>0.37178877648759817</c:v>
                </c:pt>
                <c:pt idx="6" formatCode="###0%">
                  <c:v>0.33843758933001161</c:v>
                </c:pt>
                <c:pt idx="8" formatCode="###0%">
                  <c:v>0.36769450060188208</c:v>
                </c:pt>
                <c:pt idx="9" formatCode="###0%">
                  <c:v>0.43981642531226761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17-446B-B391-D83E28CEC073}"/>
            </c:ext>
          </c:extLst>
        </c:ser>
        <c:ser>
          <c:idx val="1"/>
          <c:order val="1"/>
          <c:tx>
            <c:strRef>
              <c:f>Leefbaarheidsbeleving!$D$138</c:f>
              <c:strCache>
                <c:ptCount val="1"/>
                <c:pt idx="0">
                  <c:v>Wil ik wel doen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nl-NL"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Leefbaarheidsbeleving!$B$139:$B$148</c:f>
              <c:strCache>
                <c:ptCount val="10"/>
                <c:pt idx="0">
                  <c:v>Buitengebied Land van Cuijk</c:v>
                </c:pt>
                <c:pt idx="2">
                  <c:v>Grave</c:v>
                </c:pt>
                <c:pt idx="3">
                  <c:v>Cuijk</c:v>
                </c:pt>
                <c:pt idx="4">
                  <c:v>Mill en Sint Hubert</c:v>
                </c:pt>
                <c:pt idx="5">
                  <c:v>Sint Anthonis</c:v>
                </c:pt>
                <c:pt idx="6">
                  <c:v>Boxmeer</c:v>
                </c:pt>
                <c:pt idx="8">
                  <c:v>Bewoners</c:v>
                </c:pt>
                <c:pt idx="9">
                  <c:v>Ondernemers</c:v>
                </c:pt>
              </c:strCache>
            </c:strRef>
          </c:cat>
          <c:val>
            <c:numRef>
              <c:f>Leefbaarheidsbeleving!$D$139:$D$148</c:f>
              <c:numCache>
                <c:formatCode>General</c:formatCode>
                <c:ptCount val="10"/>
                <c:pt idx="0" formatCode="###0%">
                  <c:v>0.14453159796110332</c:v>
                </c:pt>
                <c:pt idx="2" formatCode="###0%">
                  <c:v>0.15686274509803921</c:v>
                </c:pt>
                <c:pt idx="3" formatCode="###0%">
                  <c:v>0.10609235024563438</c:v>
                </c:pt>
                <c:pt idx="4" formatCode="###0%">
                  <c:v>0.13581453454252149</c:v>
                </c:pt>
                <c:pt idx="5" formatCode="###0%">
                  <c:v>0.15799506995171364</c:v>
                </c:pt>
                <c:pt idx="6" formatCode="###0%">
                  <c:v>0.15306290034691439</c:v>
                </c:pt>
                <c:pt idx="8" formatCode="###0%">
                  <c:v>0.14088804978147229</c:v>
                </c:pt>
                <c:pt idx="9" formatCode="###0%">
                  <c:v>0.15986940349054476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17-446B-B391-D83E28CEC073}"/>
            </c:ext>
          </c:extLst>
        </c:ser>
        <c:ser>
          <c:idx val="2"/>
          <c:order val="2"/>
          <c:tx>
            <c:strRef>
              <c:f>Leefbaarheidsbeleving!$E$138</c:f>
              <c:strCache>
                <c:ptCount val="1"/>
                <c:pt idx="0">
                  <c:v>Wil ik niet doen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nl-NL"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Leefbaarheidsbeleving!$B$139:$B$148</c:f>
              <c:strCache>
                <c:ptCount val="10"/>
                <c:pt idx="0">
                  <c:v>Buitengebied Land van Cuijk</c:v>
                </c:pt>
                <c:pt idx="2">
                  <c:v>Grave</c:v>
                </c:pt>
                <c:pt idx="3">
                  <c:v>Cuijk</c:v>
                </c:pt>
                <c:pt idx="4">
                  <c:v>Mill en Sint Hubert</c:v>
                </c:pt>
                <c:pt idx="5">
                  <c:v>Sint Anthonis</c:v>
                </c:pt>
                <c:pt idx="6">
                  <c:v>Boxmeer</c:v>
                </c:pt>
                <c:pt idx="8">
                  <c:v>Bewoners</c:v>
                </c:pt>
                <c:pt idx="9">
                  <c:v>Ondernemers</c:v>
                </c:pt>
              </c:strCache>
            </c:strRef>
          </c:cat>
          <c:val>
            <c:numRef>
              <c:f>Leefbaarheidsbeleving!$E$139:$E$148</c:f>
              <c:numCache>
                <c:formatCode>General</c:formatCode>
                <c:ptCount val="10"/>
                <c:pt idx="0" formatCode="###0%">
                  <c:v>0.22294079836524006</c:v>
                </c:pt>
                <c:pt idx="2" formatCode="###0%">
                  <c:v>0.18954248366013077</c:v>
                </c:pt>
                <c:pt idx="3" formatCode="###0%">
                  <c:v>0.22994674482929459</c:v>
                </c:pt>
                <c:pt idx="4" formatCode="###0%">
                  <c:v>0.21348347115524402</c:v>
                </c:pt>
                <c:pt idx="5" formatCode="###0%">
                  <c:v>0.22031297556786705</c:v>
                </c:pt>
                <c:pt idx="6" formatCode="###0%">
                  <c:v>0.23727489743924957</c:v>
                </c:pt>
                <c:pt idx="8" formatCode="###0%">
                  <c:v>0.24117180966961149</c:v>
                </c:pt>
                <c:pt idx="9" formatCode="###0%">
                  <c:v>0.16542115400879218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17-446B-B391-D83E28CEC073}"/>
            </c:ext>
          </c:extLst>
        </c:ser>
        <c:ser>
          <c:idx val="3"/>
          <c:order val="3"/>
          <c:tx>
            <c:strRef>
              <c:f>Leefbaarheidsbeleving!$F$138</c:f>
              <c:strCache>
                <c:ptCount val="1"/>
                <c:pt idx="0">
                  <c:v>Weet (nog) niet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nl-NL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Leefbaarheidsbeleving!$B$139:$B$148</c:f>
              <c:strCache>
                <c:ptCount val="10"/>
                <c:pt idx="0">
                  <c:v>Buitengebied Land van Cuijk</c:v>
                </c:pt>
                <c:pt idx="2">
                  <c:v>Grave</c:v>
                </c:pt>
                <c:pt idx="3">
                  <c:v>Cuijk</c:v>
                </c:pt>
                <c:pt idx="4">
                  <c:v>Mill en Sint Hubert</c:v>
                </c:pt>
                <c:pt idx="5">
                  <c:v>Sint Anthonis</c:v>
                </c:pt>
                <c:pt idx="6">
                  <c:v>Boxmeer</c:v>
                </c:pt>
                <c:pt idx="8">
                  <c:v>Bewoners</c:v>
                </c:pt>
                <c:pt idx="9">
                  <c:v>Ondernemers</c:v>
                </c:pt>
              </c:strCache>
            </c:strRef>
          </c:cat>
          <c:val>
            <c:numRef>
              <c:f>Leefbaarheidsbeleving!$F$139:$F$148</c:f>
              <c:numCache>
                <c:formatCode>General</c:formatCode>
                <c:ptCount val="10"/>
                <c:pt idx="0" formatCode="###0%">
                  <c:v>0.24695475737111644</c:v>
                </c:pt>
                <c:pt idx="2" formatCode="###0%">
                  <c:v>0.19607843137254904</c:v>
                </c:pt>
                <c:pt idx="3" formatCode="###0%">
                  <c:v>0.21757988275605844</c:v>
                </c:pt>
                <c:pt idx="4" formatCode="###0%">
                  <c:v>0.24835014557941254</c:v>
                </c:pt>
                <c:pt idx="5" formatCode="###0%">
                  <c:v>0.24990317799282519</c:v>
                </c:pt>
                <c:pt idx="6" formatCode="###0%">
                  <c:v>0.2712246128838236</c:v>
                </c:pt>
                <c:pt idx="8" formatCode="###0%">
                  <c:v>0.25024563994702265</c:v>
                </c:pt>
                <c:pt idx="9" formatCode="###0%">
                  <c:v>0.23489301718839742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17-446B-B391-D83E28CEC07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05335096"/>
        <c:axId val="305335488"/>
      </c:barChart>
      <c:catAx>
        <c:axId val="3053350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nl-NL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05335488"/>
        <c:crosses val="autoZero"/>
        <c:auto val="1"/>
        <c:lblAlgn val="ctr"/>
        <c:lblOffset val="100"/>
        <c:noMultiLvlLbl val="0"/>
      </c:catAx>
      <c:valAx>
        <c:axId val="30533548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05335096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3494653507560677"/>
          <c:w val="1"/>
          <c:h val="2.48937726808044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nl-NL"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6350" cap="flat" cmpd="sng" algn="ctr">
      <a:noFill/>
      <a:prstDash val="solid"/>
      <a:round/>
    </a:ln>
    <a:effectLst/>
  </c:spPr>
  <c:txPr>
    <a:bodyPr/>
    <a:lstStyle/>
    <a:p>
      <a:pPr>
        <a:defRPr lang="nl-NL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nl-NL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nl-NL" sz="90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Reacties</a:t>
            </a:r>
            <a:r>
              <a:rPr lang="nl-NL" sz="9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op uitspraken over de buurt</a:t>
            </a:r>
            <a:endParaRPr lang="nl-NL" sz="90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0"/>
          <c:y val="0.951554331992119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lang="nl-NL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0.3059725010998432"/>
          <c:y val="2.890036472713638E-2"/>
          <c:w val="0.67264154135974452"/>
          <c:h val="0.7470407795934714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Leefbaarheidsbeleving!$C$169</c:f>
              <c:strCache>
                <c:ptCount val="1"/>
                <c:pt idx="0">
                  <c:v>Helemaal mee eens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nl-NL"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Leefbaarheidsbeleving!$B$170:$B$172</c:f>
              <c:strCache>
                <c:ptCount val="3"/>
                <c:pt idx="0">
                  <c:v>Ik heb in het algemeen vertrouwen in de buurtgenoten</c:v>
                </c:pt>
                <c:pt idx="1">
                  <c:v>De mensen gaan op een prettige manier met elkaar om</c:v>
                </c:pt>
                <c:pt idx="2">
                  <c:v>Ik voel me thuis bij de mensen in de buurt</c:v>
                </c:pt>
              </c:strCache>
            </c:strRef>
          </c:cat>
          <c:val>
            <c:numRef>
              <c:f>Leefbaarheidsbeleving!$C$170:$C$172</c:f>
              <c:numCache>
                <c:formatCode>0%</c:formatCode>
                <c:ptCount val="3"/>
                <c:pt idx="0">
                  <c:v>0.28517481779044029</c:v>
                </c:pt>
                <c:pt idx="1">
                  <c:v>0.39697012897838024</c:v>
                </c:pt>
                <c:pt idx="2">
                  <c:v>0.33654360918395476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04-4369-AECD-816EE53A9606}"/>
            </c:ext>
          </c:extLst>
        </c:ser>
        <c:ser>
          <c:idx val="1"/>
          <c:order val="1"/>
          <c:tx>
            <c:strRef>
              <c:f>Leefbaarheidsbeleving!$D$169</c:f>
              <c:strCache>
                <c:ptCount val="1"/>
                <c:pt idx="0">
                  <c:v>Mee eens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nl-NL"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Leefbaarheidsbeleving!$B$170:$B$172</c:f>
              <c:strCache>
                <c:ptCount val="3"/>
                <c:pt idx="0">
                  <c:v>Ik heb in het algemeen vertrouwen in de buurtgenoten</c:v>
                </c:pt>
                <c:pt idx="1">
                  <c:v>De mensen gaan op een prettige manier met elkaar om</c:v>
                </c:pt>
                <c:pt idx="2">
                  <c:v>Ik voel me thuis bij de mensen in de buurt</c:v>
                </c:pt>
              </c:strCache>
            </c:strRef>
          </c:cat>
          <c:val>
            <c:numRef>
              <c:f>Leefbaarheidsbeleving!$D$170:$D$172</c:f>
              <c:numCache>
                <c:formatCode>0%</c:formatCode>
                <c:ptCount val="3"/>
                <c:pt idx="0">
                  <c:v>0.58577884452062146</c:v>
                </c:pt>
                <c:pt idx="1">
                  <c:v>0.4620927528818437</c:v>
                </c:pt>
                <c:pt idx="2">
                  <c:v>0.46214296337115224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04-4369-AECD-816EE53A9606}"/>
            </c:ext>
          </c:extLst>
        </c:ser>
        <c:ser>
          <c:idx val="2"/>
          <c:order val="2"/>
          <c:tx>
            <c:strRef>
              <c:f>Leefbaarheidsbeleving!$E$169</c:f>
              <c:strCache>
                <c:ptCount val="1"/>
                <c:pt idx="0">
                  <c:v>Neutraal</c:v>
                </c:pt>
              </c:strCache>
            </c:strRef>
          </c:tx>
          <c:spPr>
            <a:solidFill>
              <a:srgbClr val="FFC000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nl-NL"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Leefbaarheidsbeleving!$B$170:$B$172</c:f>
              <c:strCache>
                <c:ptCount val="3"/>
                <c:pt idx="0">
                  <c:v>Ik heb in het algemeen vertrouwen in de buurtgenoten</c:v>
                </c:pt>
                <c:pt idx="1">
                  <c:v>De mensen gaan op een prettige manier met elkaar om</c:v>
                </c:pt>
                <c:pt idx="2">
                  <c:v>Ik voel me thuis bij de mensen in de buurt</c:v>
                </c:pt>
              </c:strCache>
            </c:strRef>
          </c:cat>
          <c:val>
            <c:numRef>
              <c:f>Leefbaarheidsbeleving!$E$170:$E$172</c:f>
              <c:numCache>
                <c:formatCode>0%</c:formatCode>
                <c:ptCount val="3"/>
                <c:pt idx="0">
                  <c:v>9.3757162842275837E-2</c:v>
                </c:pt>
                <c:pt idx="1">
                  <c:v>9.9657940503110873E-2</c:v>
                </c:pt>
                <c:pt idx="2">
                  <c:v>0.16779355210288011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04-4369-AECD-816EE53A9606}"/>
            </c:ext>
          </c:extLst>
        </c:ser>
        <c:ser>
          <c:idx val="3"/>
          <c:order val="3"/>
          <c:tx>
            <c:strRef>
              <c:f>Leefbaarheidsbeleving!$F$169</c:f>
              <c:strCache>
                <c:ptCount val="1"/>
                <c:pt idx="0">
                  <c:v>Niet mee eens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Leefbaarheidsbeleving!$B$170:$B$172</c:f>
              <c:strCache>
                <c:ptCount val="3"/>
                <c:pt idx="0">
                  <c:v>Ik heb in het algemeen vertrouwen in de buurtgenoten</c:v>
                </c:pt>
                <c:pt idx="1">
                  <c:v>De mensen gaan op een prettige manier met elkaar om</c:v>
                </c:pt>
                <c:pt idx="2">
                  <c:v>Ik voel me thuis bij de mensen in de buurt</c:v>
                </c:pt>
              </c:strCache>
            </c:strRef>
          </c:cat>
          <c:val>
            <c:numRef>
              <c:f>Leefbaarheidsbeleving!$F$170:$F$172</c:f>
              <c:numCache>
                <c:formatCode>0%</c:formatCode>
                <c:ptCount val="3"/>
                <c:pt idx="0">
                  <c:v>1.6882043544011592E-2</c:v>
                </c:pt>
                <c:pt idx="1">
                  <c:v>2.608592516126056E-2</c:v>
                </c:pt>
                <c:pt idx="2">
                  <c:v>2.0621660270656442E-2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704-4369-AECD-816EE53A9606}"/>
            </c:ext>
          </c:extLst>
        </c:ser>
        <c:ser>
          <c:idx val="4"/>
          <c:order val="4"/>
          <c:tx>
            <c:strRef>
              <c:f>Leefbaarheidsbeleving!$G$169</c:f>
              <c:strCache>
                <c:ptCount val="1"/>
                <c:pt idx="0">
                  <c:v>Helemaal niet mee eens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Leefbaarheidsbeleving!$B$170:$B$172</c:f>
              <c:strCache>
                <c:ptCount val="3"/>
                <c:pt idx="0">
                  <c:v>Ik heb in het algemeen vertrouwen in de buurtgenoten</c:v>
                </c:pt>
                <c:pt idx="1">
                  <c:v>De mensen gaan op een prettige manier met elkaar om</c:v>
                </c:pt>
                <c:pt idx="2">
                  <c:v>Ik voel me thuis bij de mensen in de buurt</c:v>
                </c:pt>
              </c:strCache>
            </c:strRef>
          </c:cat>
          <c:val>
            <c:numRef>
              <c:f>Leefbaarheidsbeleving!$G$170:$G$172</c:f>
              <c:numCache>
                <c:formatCode>0%</c:formatCode>
                <c:ptCount val="3"/>
                <c:pt idx="0">
                  <c:v>1.8407131302652129E-2</c:v>
                </c:pt>
                <c:pt idx="1">
                  <c:v>1.5193252475402761E-2</c:v>
                </c:pt>
                <c:pt idx="2">
                  <c:v>1.2898215071354E-2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04-4369-AECD-816EE53A960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05335096"/>
        <c:axId val="305335488"/>
      </c:barChart>
      <c:catAx>
        <c:axId val="3053350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nl-NL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05335488"/>
        <c:crosses val="autoZero"/>
        <c:auto val="1"/>
        <c:lblAlgn val="ctr"/>
        <c:lblOffset val="100"/>
        <c:noMultiLvlLbl val="0"/>
      </c:catAx>
      <c:valAx>
        <c:axId val="30533548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05335096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2405842301497156"/>
          <c:w val="1"/>
          <c:h val="5.89500028877808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nl-NL"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6350" cap="flat" cmpd="sng" algn="ctr">
      <a:noFill/>
      <a:prstDash val="solid"/>
      <a:round/>
    </a:ln>
    <a:effectLst/>
  </c:spPr>
  <c:txPr>
    <a:bodyPr/>
    <a:lstStyle/>
    <a:p>
      <a:pPr>
        <a:defRPr lang="nl-NL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nl-NL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nl-NL" sz="90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Reacties</a:t>
            </a:r>
            <a:r>
              <a:rPr lang="nl-NL" sz="9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op uitspraken over de buurt</a:t>
            </a:r>
            <a:endParaRPr lang="nl-NL" sz="90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0"/>
          <c:y val="0.951554331992119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lang="nl-NL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0.30373391545130157"/>
          <c:y val="2.890036472713638E-2"/>
          <c:w val="0.66144916705369761"/>
          <c:h val="0.7183680564962567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Leefbaarheidsbeleving!$C$185</c:f>
              <c:strCache>
                <c:ptCount val="1"/>
                <c:pt idx="0">
                  <c:v>Helemaal mee eens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4E-4F1C-A08F-4D085988FA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nl-NL"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Leefbaarheidsbeleving!$B$186:$B$187</c:f>
              <c:strCache>
                <c:ptCount val="2"/>
                <c:pt idx="0">
                  <c:v>Volgens mij hebben mensen in de buurt weinig contact met elkaar</c:v>
                </c:pt>
                <c:pt idx="1">
                  <c:v>In de buurt wonen mensen waar ik niet zo positief over denk</c:v>
                </c:pt>
              </c:strCache>
            </c:strRef>
          </c:cat>
          <c:val>
            <c:numRef>
              <c:f>Leefbaarheidsbeleving!$C$186:$C$187</c:f>
              <c:numCache>
                <c:formatCode>0%</c:formatCode>
                <c:ptCount val="2"/>
                <c:pt idx="0">
                  <c:v>3.4154232745944882E-2</c:v>
                </c:pt>
                <c:pt idx="1">
                  <c:v>5.5123326407184876E-2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FB-4992-90C4-1E0DFA85DFEB}"/>
            </c:ext>
          </c:extLst>
        </c:ser>
        <c:ser>
          <c:idx val="1"/>
          <c:order val="1"/>
          <c:tx>
            <c:strRef>
              <c:f>Leefbaarheidsbeleving!$D$185</c:f>
              <c:strCache>
                <c:ptCount val="1"/>
                <c:pt idx="0">
                  <c:v>Mee eens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nl-NL"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Leefbaarheidsbeleving!$B$186:$B$187</c:f>
              <c:strCache>
                <c:ptCount val="2"/>
                <c:pt idx="0">
                  <c:v>Volgens mij hebben mensen in de buurt weinig contact met elkaar</c:v>
                </c:pt>
                <c:pt idx="1">
                  <c:v>In de buurt wonen mensen waar ik niet zo positief over denk</c:v>
                </c:pt>
              </c:strCache>
            </c:strRef>
          </c:cat>
          <c:val>
            <c:numRef>
              <c:f>Leefbaarheidsbeleving!$D$186:$D$187</c:f>
              <c:numCache>
                <c:formatCode>0%</c:formatCode>
                <c:ptCount val="2"/>
                <c:pt idx="0">
                  <c:v>0.14795955034088018</c:v>
                </c:pt>
                <c:pt idx="1">
                  <c:v>9.2822439230059117E-2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FB-4992-90C4-1E0DFA85DFEB}"/>
            </c:ext>
          </c:extLst>
        </c:ser>
        <c:ser>
          <c:idx val="2"/>
          <c:order val="2"/>
          <c:tx>
            <c:strRef>
              <c:f>Leefbaarheidsbeleving!$E$185</c:f>
              <c:strCache>
                <c:ptCount val="1"/>
                <c:pt idx="0">
                  <c:v>Neutraal</c:v>
                </c:pt>
              </c:strCache>
            </c:strRef>
          </c:tx>
          <c:spPr>
            <a:solidFill>
              <a:srgbClr val="FFC000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nl-NL"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Leefbaarheidsbeleving!$B$186:$B$187</c:f>
              <c:strCache>
                <c:ptCount val="2"/>
                <c:pt idx="0">
                  <c:v>Volgens mij hebben mensen in de buurt weinig contact met elkaar</c:v>
                </c:pt>
                <c:pt idx="1">
                  <c:v>In de buurt wonen mensen waar ik niet zo positief over denk</c:v>
                </c:pt>
              </c:strCache>
            </c:strRef>
          </c:cat>
          <c:val>
            <c:numRef>
              <c:f>Leefbaarheidsbeleving!$E$186:$E$187</c:f>
              <c:numCache>
                <c:formatCode>0%</c:formatCode>
                <c:ptCount val="2"/>
                <c:pt idx="0">
                  <c:v>0.25375946379656206</c:v>
                </c:pt>
                <c:pt idx="1">
                  <c:v>0.16558815642646937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FB-4992-90C4-1E0DFA85DFEB}"/>
            </c:ext>
          </c:extLst>
        </c:ser>
        <c:ser>
          <c:idx val="3"/>
          <c:order val="3"/>
          <c:tx>
            <c:strRef>
              <c:f>Leefbaarheidsbeleving!$F$185</c:f>
              <c:strCache>
                <c:ptCount val="1"/>
                <c:pt idx="0">
                  <c:v>Niet mee eens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nl-NL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Leefbaarheidsbeleving!$B$186:$B$187</c:f>
              <c:strCache>
                <c:ptCount val="2"/>
                <c:pt idx="0">
                  <c:v>Volgens mij hebben mensen in de buurt weinig contact met elkaar</c:v>
                </c:pt>
                <c:pt idx="1">
                  <c:v>In de buurt wonen mensen waar ik niet zo positief over denk</c:v>
                </c:pt>
              </c:strCache>
            </c:strRef>
          </c:cat>
          <c:val>
            <c:numRef>
              <c:f>Leefbaarheidsbeleving!$F$186:$F$187</c:f>
              <c:numCache>
                <c:formatCode>0%</c:formatCode>
                <c:ptCount val="2"/>
                <c:pt idx="0">
                  <c:v>0.39196958695057771</c:v>
                </c:pt>
                <c:pt idx="1">
                  <c:v>0.36297551047063314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FB-4992-90C4-1E0DFA85DFEB}"/>
            </c:ext>
          </c:extLst>
        </c:ser>
        <c:ser>
          <c:idx val="4"/>
          <c:order val="4"/>
          <c:tx>
            <c:strRef>
              <c:f>Leefbaarheidsbeleving!$G$185</c:f>
              <c:strCache>
                <c:ptCount val="1"/>
                <c:pt idx="0">
                  <c:v>Helemaal niet mee eens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nl-NL"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Leefbaarheidsbeleving!$B$186:$B$187</c:f>
              <c:strCache>
                <c:ptCount val="2"/>
                <c:pt idx="0">
                  <c:v>Volgens mij hebben mensen in de buurt weinig contact met elkaar</c:v>
                </c:pt>
                <c:pt idx="1">
                  <c:v>In de buurt wonen mensen waar ik niet zo positief over denk</c:v>
                </c:pt>
              </c:strCache>
            </c:strRef>
          </c:cat>
          <c:val>
            <c:numRef>
              <c:f>Leefbaarheidsbeleving!$G$186:$G$187</c:f>
              <c:numCache>
                <c:formatCode>0%</c:formatCode>
                <c:ptCount val="2"/>
                <c:pt idx="0">
                  <c:v>0.17215716616603122</c:v>
                </c:pt>
                <c:pt idx="1">
                  <c:v>0.32349056746564758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FB-4992-90C4-1E0DFA85DFE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05335096"/>
        <c:axId val="305335488"/>
      </c:barChart>
      <c:catAx>
        <c:axId val="305335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nl-NL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05335488"/>
        <c:crosses val="autoZero"/>
        <c:auto val="1"/>
        <c:lblAlgn val="ctr"/>
        <c:lblOffset val="100"/>
        <c:noMultiLvlLbl val="0"/>
      </c:catAx>
      <c:valAx>
        <c:axId val="305335488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extTo"/>
        <c:crossAx val="305335096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9914868369843595"/>
          <c:w val="1"/>
          <c:h val="5.89500028877808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nl-NL"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6350" cap="flat" cmpd="sng" algn="ctr">
      <a:noFill/>
      <a:prstDash val="solid"/>
      <a:round/>
    </a:ln>
    <a:effectLst/>
  </c:spPr>
  <c:txPr>
    <a:bodyPr/>
    <a:lstStyle/>
    <a:p>
      <a:pPr>
        <a:defRPr lang="nl-NL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nl-NL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nl-NL" sz="90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Veiligheidsbeleving</a:t>
            </a:r>
          </a:p>
        </c:rich>
      </c:tx>
      <c:layout>
        <c:manualLayout>
          <c:xMode val="edge"/>
          <c:yMode val="edge"/>
          <c:x val="0"/>
          <c:y val="0.964924296380276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lang="nl-NL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0.29147389693978476"/>
          <c:y val="2.890036472713638E-2"/>
          <c:w val="0.67370918928237022"/>
          <c:h val="0.8585341841208932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'Veiligheid en overlast'!$C$4</c:f>
              <c:strCache>
                <c:ptCount val="1"/>
                <c:pt idx="0">
                  <c:v>Nooit onveilig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nl-NL"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'Veiligheid en overlast'!$B$5:$B$14</c:f>
              <c:strCache>
                <c:ptCount val="10"/>
                <c:pt idx="0">
                  <c:v>Buitengebied Land van Cuijk</c:v>
                </c:pt>
                <c:pt idx="2">
                  <c:v>Mill en Sint Hubert</c:v>
                </c:pt>
                <c:pt idx="3">
                  <c:v>Sint Anthonis</c:v>
                </c:pt>
                <c:pt idx="4">
                  <c:v>Boxmeer</c:v>
                </c:pt>
                <c:pt idx="5">
                  <c:v>Grave</c:v>
                </c:pt>
                <c:pt idx="6">
                  <c:v>Cuijk</c:v>
                </c:pt>
                <c:pt idx="8">
                  <c:v>Bewoners</c:v>
                </c:pt>
                <c:pt idx="9">
                  <c:v>Ondernemers</c:v>
                </c:pt>
              </c:strCache>
            </c:strRef>
          </c:cat>
          <c:val>
            <c:numRef>
              <c:f>'Veiligheid en overlast'!$C$5:$C$14</c:f>
              <c:numCache>
                <c:formatCode>General</c:formatCode>
                <c:ptCount val="10"/>
                <c:pt idx="0" formatCode="###0%">
                  <c:v>0.31468584675622263</c:v>
                </c:pt>
                <c:pt idx="2" formatCode="###0%">
                  <c:v>0.33154998281610787</c:v>
                </c:pt>
                <c:pt idx="3" formatCode="###0%">
                  <c:v>0.31641483518967511</c:v>
                </c:pt>
                <c:pt idx="4" formatCode="###0%">
                  <c:v>0.31838051281107344</c:v>
                </c:pt>
                <c:pt idx="5" formatCode="###0%">
                  <c:v>0.33774834437086093</c:v>
                </c:pt>
                <c:pt idx="6" formatCode="###0%">
                  <c:v>0.26666996928564374</c:v>
                </c:pt>
                <c:pt idx="8" formatCode="###0%">
                  <c:v>0.31380500388167165</c:v>
                </c:pt>
                <c:pt idx="9" formatCode="###0%">
                  <c:v>0.31136150727854295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06-4F42-88D6-34E8298E6552}"/>
            </c:ext>
          </c:extLst>
        </c:ser>
        <c:ser>
          <c:idx val="1"/>
          <c:order val="1"/>
          <c:tx>
            <c:strRef>
              <c:f>'Veiligheid en overlast'!$D$4</c:f>
              <c:strCache>
                <c:ptCount val="1"/>
                <c:pt idx="0">
                  <c:v>Zelden onveilig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nl-NL"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'Veiligheid en overlast'!$B$5:$B$14</c:f>
              <c:strCache>
                <c:ptCount val="10"/>
                <c:pt idx="0">
                  <c:v>Buitengebied Land van Cuijk</c:v>
                </c:pt>
                <c:pt idx="2">
                  <c:v>Mill en Sint Hubert</c:v>
                </c:pt>
                <c:pt idx="3">
                  <c:v>Sint Anthonis</c:v>
                </c:pt>
                <c:pt idx="4">
                  <c:v>Boxmeer</c:v>
                </c:pt>
                <c:pt idx="5">
                  <c:v>Grave</c:v>
                </c:pt>
                <c:pt idx="6">
                  <c:v>Cuijk</c:v>
                </c:pt>
                <c:pt idx="8">
                  <c:v>Bewoners</c:v>
                </c:pt>
                <c:pt idx="9">
                  <c:v>Ondernemers</c:v>
                </c:pt>
              </c:strCache>
            </c:strRef>
          </c:cat>
          <c:val>
            <c:numRef>
              <c:f>'Veiligheid en overlast'!$D$5:$D$14</c:f>
              <c:numCache>
                <c:formatCode>General</c:formatCode>
                <c:ptCount val="10"/>
                <c:pt idx="0" formatCode="###0%">
                  <c:v>0.42282767493243545</c:v>
                </c:pt>
                <c:pt idx="2" formatCode="###0%">
                  <c:v>0.46566346974024986</c:v>
                </c:pt>
                <c:pt idx="3" formatCode="###0%">
                  <c:v>0.44703000916411961</c:v>
                </c:pt>
                <c:pt idx="4" formatCode="###0%">
                  <c:v>0.38940834668968316</c:v>
                </c:pt>
                <c:pt idx="5" formatCode="###0%">
                  <c:v>0.36423841059602652</c:v>
                </c:pt>
                <c:pt idx="6" formatCode="###0%">
                  <c:v>0.42222332309521526</c:v>
                </c:pt>
                <c:pt idx="8" formatCode="###0%">
                  <c:v>0.42389671628686765</c:v>
                </c:pt>
                <c:pt idx="9" formatCode="###0%">
                  <c:v>0.42411882341264523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06-4F42-88D6-34E8298E6552}"/>
            </c:ext>
          </c:extLst>
        </c:ser>
        <c:ser>
          <c:idx val="2"/>
          <c:order val="2"/>
          <c:tx>
            <c:strRef>
              <c:f>'Veiligheid en overlast'!$E$4</c:f>
              <c:strCache>
                <c:ptCount val="1"/>
                <c:pt idx="0">
                  <c:v>Soms onveilig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nl-NL"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'Veiligheid en overlast'!$B$5:$B$14</c:f>
              <c:strCache>
                <c:ptCount val="10"/>
                <c:pt idx="0">
                  <c:v>Buitengebied Land van Cuijk</c:v>
                </c:pt>
                <c:pt idx="2">
                  <c:v>Mill en Sint Hubert</c:v>
                </c:pt>
                <c:pt idx="3">
                  <c:v>Sint Anthonis</c:v>
                </c:pt>
                <c:pt idx="4">
                  <c:v>Boxmeer</c:v>
                </c:pt>
                <c:pt idx="5">
                  <c:v>Grave</c:v>
                </c:pt>
                <c:pt idx="6">
                  <c:v>Cuijk</c:v>
                </c:pt>
                <c:pt idx="8">
                  <c:v>Bewoners</c:v>
                </c:pt>
                <c:pt idx="9">
                  <c:v>Ondernemers</c:v>
                </c:pt>
              </c:strCache>
            </c:strRef>
          </c:cat>
          <c:val>
            <c:numRef>
              <c:f>'Veiligheid en overlast'!$E$5:$E$14</c:f>
              <c:numCache>
                <c:formatCode>General</c:formatCode>
                <c:ptCount val="10"/>
                <c:pt idx="0" formatCode="###0%">
                  <c:v>0.22510064342391309</c:v>
                </c:pt>
                <c:pt idx="2" formatCode="###0%">
                  <c:v>0.17294034800905711</c:v>
                </c:pt>
                <c:pt idx="3" formatCode="###0%">
                  <c:v>0.22006778291425311</c:v>
                </c:pt>
                <c:pt idx="4" formatCode="###0%">
                  <c:v>0.23269138946327972</c:v>
                </c:pt>
                <c:pt idx="5" formatCode="###0%">
                  <c:v>0.25827814569536423</c:v>
                </c:pt>
                <c:pt idx="6" formatCode="###0%">
                  <c:v>0.27212189792821517</c:v>
                </c:pt>
                <c:pt idx="8" formatCode="###0%">
                  <c:v>0.22807276829479567</c:v>
                </c:pt>
                <c:pt idx="9" formatCode="###0%">
                  <c:v>0.21893776584904534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06-4F42-88D6-34E8298E6552}"/>
            </c:ext>
          </c:extLst>
        </c:ser>
        <c:ser>
          <c:idx val="3"/>
          <c:order val="3"/>
          <c:tx>
            <c:strRef>
              <c:f>'Veiligheid en overlast'!$F$4</c:f>
              <c:strCache>
                <c:ptCount val="1"/>
                <c:pt idx="0">
                  <c:v>Vaak onveilig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1B-4E4F-A96C-CA3F41B33C3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1B-4E4F-A96C-CA3F41B33C3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1B-4E4F-A96C-CA3F41B33C3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1B-4E4F-A96C-CA3F41B33C3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1B-4E4F-A96C-CA3F41B33C3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1B-4E4F-A96C-CA3F41B33C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nl-NL"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'Veiligheid en overlast'!$B$5:$B$14</c:f>
              <c:strCache>
                <c:ptCount val="10"/>
                <c:pt idx="0">
                  <c:v>Buitengebied Land van Cuijk</c:v>
                </c:pt>
                <c:pt idx="2">
                  <c:v>Mill en Sint Hubert</c:v>
                </c:pt>
                <c:pt idx="3">
                  <c:v>Sint Anthonis</c:v>
                </c:pt>
                <c:pt idx="4">
                  <c:v>Boxmeer</c:v>
                </c:pt>
                <c:pt idx="5">
                  <c:v>Grave</c:v>
                </c:pt>
                <c:pt idx="6">
                  <c:v>Cuijk</c:v>
                </c:pt>
                <c:pt idx="8">
                  <c:v>Bewoners</c:v>
                </c:pt>
                <c:pt idx="9">
                  <c:v>Ondernemers</c:v>
                </c:pt>
              </c:strCache>
            </c:strRef>
          </c:cat>
          <c:val>
            <c:numRef>
              <c:f>'Veiligheid en overlast'!$F$5:$F$14</c:f>
              <c:numCache>
                <c:formatCode>General</c:formatCode>
                <c:ptCount val="10"/>
                <c:pt idx="0" formatCode="###0%">
                  <c:v>3.7385834887425223E-2</c:v>
                </c:pt>
                <c:pt idx="2" formatCode="###0%">
                  <c:v>2.9846199434583633E-2</c:v>
                </c:pt>
                <c:pt idx="3" formatCode="###0%">
                  <c:v>1.6487372731957144E-2</c:v>
                </c:pt>
                <c:pt idx="4" formatCode="###0%">
                  <c:v>5.9519751035962049E-2</c:v>
                </c:pt>
                <c:pt idx="5" formatCode="###0%">
                  <c:v>3.9735099337748346E-2</c:v>
                </c:pt>
                <c:pt idx="6" formatCode="###0%">
                  <c:v>3.8984809690927026E-2</c:v>
                </c:pt>
                <c:pt idx="8" formatCode="###0%">
                  <c:v>3.4225511536652417E-2</c:v>
                </c:pt>
                <c:pt idx="9" formatCode="###0%">
                  <c:v>4.5581903459768862E-2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06-4F42-88D6-34E8298E655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05335096"/>
        <c:axId val="305335488"/>
      </c:barChart>
      <c:catAx>
        <c:axId val="3053350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nl-NL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05335488"/>
        <c:crosses val="autoZero"/>
        <c:auto val="1"/>
        <c:lblAlgn val="ctr"/>
        <c:lblOffset val="100"/>
        <c:noMultiLvlLbl val="0"/>
      </c:catAx>
      <c:valAx>
        <c:axId val="30533548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05335096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1133824619543891"/>
          <c:w val="1"/>
          <c:h val="4.43366909402752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nl-NL"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6350" cap="flat" cmpd="sng" algn="ctr">
      <a:noFill/>
      <a:prstDash val="solid"/>
      <a:round/>
    </a:ln>
    <a:effectLst/>
  </c:spPr>
  <c:txPr>
    <a:bodyPr/>
    <a:lstStyle/>
    <a:p>
      <a:pPr>
        <a:defRPr lang="nl-NL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nl-NL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nl-NL" sz="90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Gevoelens en</a:t>
            </a:r>
            <a:r>
              <a:rPr lang="nl-NL" sz="9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maatregelen bij onveiligheid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>
                    <a:lumMod val="65000"/>
                    <a:lumOff val="35000"/>
                  </a:schemeClr>
                </a:solidFill>
                <a:effectLst/>
              </a:defRPr>
            </a:pPr>
            <a:r>
              <a:rPr lang="nl-NL" sz="9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* indien van toepassing (ouders) </a:t>
            </a:r>
            <a:endParaRPr lang="nl-NL" sz="90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0"/>
          <c:y val="0.935254447360746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lang="nl-NL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0.3258283456249419"/>
          <c:y val="2.890036472713638E-2"/>
          <c:w val="0.63935473003205823"/>
          <c:h val="0.8206010907049482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'Veiligheid en overlast'!$C$33</c:f>
              <c:strCache>
                <c:ptCount val="1"/>
                <c:pt idx="0">
                  <c:v>Vaak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37-49B4-B86D-F1B543543EC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37-49B4-B86D-F1B543543EC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37-49B4-B86D-F1B543543E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nl-NL"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'Veiligheid en overlast'!$B$34:$B$38</c:f>
              <c:strCache>
                <c:ptCount val="5"/>
                <c:pt idx="0">
                  <c:v>Kinderen niet toestaan naar plekken in de buurt te gaan*</c:v>
                </c:pt>
                <c:pt idx="1">
                  <c:v>'s avonds of 's nachts de deur niet open doen</c:v>
                </c:pt>
                <c:pt idx="2">
                  <c:v>Onveilig gevoel om 's avonds op straat te lopen</c:v>
                </c:pt>
                <c:pt idx="3">
                  <c:v>Onveilig gevoel 's avonds alleen thuis</c:v>
                </c:pt>
                <c:pt idx="4">
                  <c:v>Omlopen of omrijden om onveilige plekken te vermijden</c:v>
                </c:pt>
              </c:strCache>
            </c:strRef>
          </c:cat>
          <c:val>
            <c:numRef>
              <c:f>'Veiligheid en overlast'!$C$34:$C$38</c:f>
              <c:numCache>
                <c:formatCode>0%</c:formatCode>
                <c:ptCount val="5"/>
                <c:pt idx="0">
                  <c:v>6.2005591288544132E-2</c:v>
                </c:pt>
                <c:pt idx="1">
                  <c:v>6.2356038558974959E-2</c:v>
                </c:pt>
                <c:pt idx="2">
                  <c:v>3.7555293673901702E-2</c:v>
                </c:pt>
                <c:pt idx="3">
                  <c:v>2.3887276220352173E-2</c:v>
                </c:pt>
                <c:pt idx="4">
                  <c:v>1.4690632000812059E-2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05-411A-BDD7-1C576E1554D5}"/>
            </c:ext>
          </c:extLst>
        </c:ser>
        <c:ser>
          <c:idx val="1"/>
          <c:order val="1"/>
          <c:tx>
            <c:strRef>
              <c:f>'Veiligheid en overlast'!$D$33</c:f>
              <c:strCache>
                <c:ptCount val="1"/>
                <c:pt idx="0">
                  <c:v>Soms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nl-NL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'Veiligheid en overlast'!$B$34:$B$38</c:f>
              <c:strCache>
                <c:ptCount val="5"/>
                <c:pt idx="0">
                  <c:v>Kinderen niet toestaan naar plekken in de buurt te gaan*</c:v>
                </c:pt>
                <c:pt idx="1">
                  <c:v>'s avonds of 's nachts de deur niet open doen</c:v>
                </c:pt>
                <c:pt idx="2">
                  <c:v>Onveilig gevoel om 's avonds op straat te lopen</c:v>
                </c:pt>
                <c:pt idx="3">
                  <c:v>Onveilig gevoel 's avonds alleen thuis</c:v>
                </c:pt>
                <c:pt idx="4">
                  <c:v>Omlopen of omrijden om onveilige plekken te vermijden</c:v>
                </c:pt>
              </c:strCache>
            </c:strRef>
          </c:cat>
          <c:val>
            <c:numRef>
              <c:f>'Veiligheid en overlast'!$D$34:$D$38</c:f>
              <c:numCache>
                <c:formatCode>0%</c:formatCode>
                <c:ptCount val="5"/>
                <c:pt idx="0">
                  <c:v>0.17676808790843451</c:v>
                </c:pt>
                <c:pt idx="1">
                  <c:v>0.1576302239207541</c:v>
                </c:pt>
                <c:pt idx="2">
                  <c:v>0.17268499872474752</c:v>
                </c:pt>
                <c:pt idx="3">
                  <c:v>0.17300472512293288</c:v>
                </c:pt>
                <c:pt idx="4">
                  <c:v>7.1769024560834047E-2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05-411A-BDD7-1C576E1554D5}"/>
            </c:ext>
          </c:extLst>
        </c:ser>
        <c:ser>
          <c:idx val="2"/>
          <c:order val="2"/>
          <c:tx>
            <c:strRef>
              <c:f>'Veiligheid en overlast'!$E$33</c:f>
              <c:strCache>
                <c:ptCount val="1"/>
                <c:pt idx="0">
                  <c:v>(bijna) nooit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nl-NL"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'Veiligheid en overlast'!$B$34:$B$38</c:f>
              <c:strCache>
                <c:ptCount val="5"/>
                <c:pt idx="0">
                  <c:v>Kinderen niet toestaan naar plekken in de buurt te gaan*</c:v>
                </c:pt>
                <c:pt idx="1">
                  <c:v>'s avonds of 's nachts de deur niet open doen</c:v>
                </c:pt>
                <c:pt idx="2">
                  <c:v>Onveilig gevoel om 's avonds op straat te lopen</c:v>
                </c:pt>
                <c:pt idx="3">
                  <c:v>Onveilig gevoel 's avonds alleen thuis</c:v>
                </c:pt>
                <c:pt idx="4">
                  <c:v>Omlopen of omrijden om onveilige plekken te vermijden</c:v>
                </c:pt>
              </c:strCache>
            </c:strRef>
          </c:cat>
          <c:val>
            <c:numRef>
              <c:f>'Veiligheid en overlast'!$E$34:$E$38</c:f>
              <c:numCache>
                <c:formatCode>0%</c:formatCode>
                <c:ptCount val="5"/>
                <c:pt idx="0">
                  <c:v>0.76122632080301533</c:v>
                </c:pt>
                <c:pt idx="1">
                  <c:v>0.78001373752027414</c:v>
                </c:pt>
                <c:pt idx="2">
                  <c:v>0.78975970760135483</c:v>
                </c:pt>
                <c:pt idx="3">
                  <c:v>0.803107998656719</c:v>
                </c:pt>
                <c:pt idx="4">
                  <c:v>0.91354034343835555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05-411A-BDD7-1C576E1554D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05335096"/>
        <c:axId val="305335488"/>
      </c:barChart>
      <c:catAx>
        <c:axId val="3053350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nl-NL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05335488"/>
        <c:crosses val="autoZero"/>
        <c:auto val="1"/>
        <c:lblAlgn val="ctr"/>
        <c:lblOffset val="100"/>
        <c:noMultiLvlLbl val="0"/>
      </c:catAx>
      <c:valAx>
        <c:axId val="30533548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05335096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113152436087824"/>
          <c:w val="1"/>
          <c:h val="5.04622575097352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nl-NL"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6350" cap="flat" cmpd="sng" algn="ctr">
      <a:noFill/>
      <a:prstDash val="solid"/>
      <a:round/>
    </a:ln>
    <a:effectLst/>
  </c:spPr>
  <c:txPr>
    <a:bodyPr/>
    <a:lstStyle/>
    <a:p>
      <a:pPr>
        <a:defRPr lang="nl-NL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nl-NL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nl-NL" sz="9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Meest voorkomende overast in de buurt (&gt;10%) </a:t>
            </a:r>
            <a:r>
              <a:rPr lang="nl-NL"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volgens de bewoners </a:t>
            </a:r>
            <a:endParaRPr lang="nl-NL" sz="90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0"/>
          <c:y val="0.968510164162901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lang="nl-NL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0.4447841035577359"/>
          <c:y val="2.8900440076569375E-2"/>
          <c:w val="0.53022104959393168"/>
          <c:h val="0.9175056909395334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'Veiligheid en overlast'!$C$55</c:f>
              <c:strCache>
                <c:ptCount val="1"/>
                <c:pt idx="0">
                  <c:v>Komt vaak voor 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4D-4C9E-9607-1B5399F0FFD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4D-4C9E-9607-1B5399F0FFDB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4D-4C9E-9607-1B5399F0FFDB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4D-4C9E-9607-1B5399F0FFDB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4D-4C9E-9607-1B5399F0FFDB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4D-4C9E-9607-1B5399F0FFDB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4D-4C9E-9607-1B5399F0FFDB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4D-4C9E-9607-1B5399F0FFDB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B4D-4C9E-9607-1B5399F0FF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nl-NL"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'Veiligheid en overlast'!$B$56:$B$74</c:f>
              <c:strCache>
                <c:ptCount val="19"/>
                <c:pt idx="0">
                  <c:v>Te hard rijden </c:v>
                </c:pt>
                <c:pt idx="1">
                  <c:v>Rommel op straat of in het groen</c:v>
                </c:pt>
                <c:pt idx="2">
                  <c:v>Inbraak in schuren / bedrijfsgebouwen</c:v>
                </c:pt>
                <c:pt idx="3">
                  <c:v>Inbraak in woningen</c:v>
                </c:pt>
                <c:pt idx="4">
                  <c:v>Stankoverlast </c:v>
                </c:pt>
                <c:pt idx="5">
                  <c:v>Geluidsoverlast </c:v>
                </c:pt>
                <c:pt idx="6">
                  <c:v>Agressief verkeersgedrag</c:v>
                </c:pt>
                <c:pt idx="7">
                  <c:v>Vernieling van voorzieningen in de openbare ruimte</c:v>
                </c:pt>
                <c:pt idx="8">
                  <c:v>Stroperij</c:v>
                </c:pt>
                <c:pt idx="9">
                  <c:v>Overlast van (groepen) jongeren</c:v>
                </c:pt>
                <c:pt idx="10">
                  <c:v>Verloedering van bedrijfsgebouwen</c:v>
                </c:pt>
                <c:pt idx="11">
                  <c:v>Illegaal dumpen van drugsafval</c:v>
                </c:pt>
                <c:pt idx="12">
                  <c:v>Grote afvaldumpingen</c:v>
                </c:pt>
                <c:pt idx="13">
                  <c:v>Leegstaande, onbeheerde gebouwen</c:v>
                </c:pt>
                <c:pt idx="14">
                  <c:v>Overlast van (andere) buurtbewoners</c:v>
                </c:pt>
                <c:pt idx="15">
                  <c:v>Dronken mensen op straat </c:v>
                </c:pt>
                <c:pt idx="16">
                  <c:v>Overlast door drugsgebruik</c:v>
                </c:pt>
                <c:pt idx="17">
                  <c:v>Oplichting </c:v>
                </c:pt>
                <c:pt idx="18">
                  <c:v>Overlast door a-sociale personen of huishoudens</c:v>
                </c:pt>
              </c:strCache>
            </c:strRef>
          </c:cat>
          <c:val>
            <c:numRef>
              <c:f>'Veiligheid en overlast'!$C$56:$C$74</c:f>
              <c:numCache>
                <c:formatCode>0%</c:formatCode>
                <c:ptCount val="19"/>
                <c:pt idx="0">
                  <c:v>0.43654307691172328</c:v>
                </c:pt>
                <c:pt idx="1">
                  <c:v>0.35611635176681422</c:v>
                </c:pt>
                <c:pt idx="2">
                  <c:v>0.10707070693455081</c:v>
                </c:pt>
                <c:pt idx="3">
                  <c:v>5.396113267413169E-2</c:v>
                </c:pt>
                <c:pt idx="4">
                  <c:v>0.12211814030060712</c:v>
                </c:pt>
                <c:pt idx="5">
                  <c:v>0.13551611804348396</c:v>
                </c:pt>
                <c:pt idx="6">
                  <c:v>0.11875839576351284</c:v>
                </c:pt>
                <c:pt idx="7">
                  <c:v>1.6195965549074806E-2</c:v>
                </c:pt>
                <c:pt idx="8">
                  <c:v>5.398259165727759E-2</c:v>
                </c:pt>
                <c:pt idx="9">
                  <c:v>3.0163040679076703E-2</c:v>
                </c:pt>
                <c:pt idx="10">
                  <c:v>4.7863110950094455E-2</c:v>
                </c:pt>
                <c:pt idx="11">
                  <c:v>1.7631993563517617E-2</c:v>
                </c:pt>
                <c:pt idx="12">
                  <c:v>2.5886940432113828E-2</c:v>
                </c:pt>
                <c:pt idx="13">
                  <c:v>3.8898386826921177E-2</c:v>
                </c:pt>
                <c:pt idx="14">
                  <c:v>2.8392565846893422E-2</c:v>
                </c:pt>
                <c:pt idx="15">
                  <c:v>1.1590055176022579E-2</c:v>
                </c:pt>
                <c:pt idx="16">
                  <c:v>1.3651160433962719E-2</c:v>
                </c:pt>
                <c:pt idx="17">
                  <c:v>3.0307891507609271E-3</c:v>
                </c:pt>
                <c:pt idx="18">
                  <c:v>1.5366480885127508E-2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7B-4ECC-B72D-38B53E8ACCD5}"/>
            </c:ext>
          </c:extLst>
        </c:ser>
        <c:ser>
          <c:idx val="1"/>
          <c:order val="1"/>
          <c:tx>
            <c:strRef>
              <c:f>'Veiligheid en overlast'!$D$55</c:f>
              <c:strCache>
                <c:ptCount val="1"/>
                <c:pt idx="0">
                  <c:v>Komt soms voor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nl-NL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'Veiligheid en overlast'!$B$56:$B$74</c:f>
              <c:strCache>
                <c:ptCount val="19"/>
                <c:pt idx="0">
                  <c:v>Te hard rijden </c:v>
                </c:pt>
                <c:pt idx="1">
                  <c:v>Rommel op straat of in het groen</c:v>
                </c:pt>
                <c:pt idx="2">
                  <c:v>Inbraak in schuren / bedrijfsgebouwen</c:v>
                </c:pt>
                <c:pt idx="3">
                  <c:v>Inbraak in woningen</c:v>
                </c:pt>
                <c:pt idx="4">
                  <c:v>Stankoverlast </c:v>
                </c:pt>
                <c:pt idx="5">
                  <c:v>Geluidsoverlast </c:v>
                </c:pt>
                <c:pt idx="6">
                  <c:v>Agressief verkeersgedrag</c:v>
                </c:pt>
                <c:pt idx="7">
                  <c:v>Vernieling van voorzieningen in de openbare ruimte</c:v>
                </c:pt>
                <c:pt idx="8">
                  <c:v>Stroperij</c:v>
                </c:pt>
                <c:pt idx="9">
                  <c:v>Overlast van (groepen) jongeren</c:v>
                </c:pt>
                <c:pt idx="10">
                  <c:v>Verloedering van bedrijfsgebouwen</c:v>
                </c:pt>
                <c:pt idx="11">
                  <c:v>Illegaal dumpen van drugsafval</c:v>
                </c:pt>
                <c:pt idx="12">
                  <c:v>Grote afvaldumpingen</c:v>
                </c:pt>
                <c:pt idx="13">
                  <c:v>Leegstaande, onbeheerde gebouwen</c:v>
                </c:pt>
                <c:pt idx="14">
                  <c:v>Overlast van (andere) buurtbewoners</c:v>
                </c:pt>
                <c:pt idx="15">
                  <c:v>Dronken mensen op straat </c:v>
                </c:pt>
                <c:pt idx="16">
                  <c:v>Overlast door drugsgebruik</c:v>
                </c:pt>
                <c:pt idx="17">
                  <c:v>Oplichting </c:v>
                </c:pt>
                <c:pt idx="18">
                  <c:v>Overlast door a-sociale personen of huishoudens</c:v>
                </c:pt>
              </c:strCache>
            </c:strRef>
          </c:cat>
          <c:val>
            <c:numRef>
              <c:f>'Veiligheid en overlast'!$D$56:$D$74</c:f>
              <c:numCache>
                <c:formatCode>0%</c:formatCode>
                <c:ptCount val="19"/>
                <c:pt idx="0">
                  <c:v>0.41456758456754705</c:v>
                </c:pt>
                <c:pt idx="1">
                  <c:v>0.44044003452030545</c:v>
                </c:pt>
                <c:pt idx="2">
                  <c:v>0.59333032453688372</c:v>
                </c:pt>
                <c:pt idx="3">
                  <c:v>0.53006632104176155</c:v>
                </c:pt>
                <c:pt idx="4">
                  <c:v>0.38033854049202154</c:v>
                </c:pt>
                <c:pt idx="5">
                  <c:v>0.34002336953980378</c:v>
                </c:pt>
                <c:pt idx="6">
                  <c:v>0.32894163834416246</c:v>
                </c:pt>
                <c:pt idx="7">
                  <c:v>0.28333560609248726</c:v>
                </c:pt>
                <c:pt idx="8">
                  <c:v>0.22288236801495817</c:v>
                </c:pt>
                <c:pt idx="9">
                  <c:v>0.20822345868347533</c:v>
                </c:pt>
                <c:pt idx="10">
                  <c:v>0.17870478488495045</c:v>
                </c:pt>
                <c:pt idx="11">
                  <c:v>0.19331613437248024</c:v>
                </c:pt>
                <c:pt idx="12">
                  <c:v>0.15525020458885391</c:v>
                </c:pt>
                <c:pt idx="13">
                  <c:v>0.13158132767080161</c:v>
                </c:pt>
                <c:pt idx="14">
                  <c:v>0.13697714491275151</c:v>
                </c:pt>
                <c:pt idx="15">
                  <c:v>0.10808102516667768</c:v>
                </c:pt>
                <c:pt idx="16">
                  <c:v>0.10564814104771748</c:v>
                </c:pt>
                <c:pt idx="17">
                  <c:v>0.1022989221080486</c:v>
                </c:pt>
                <c:pt idx="18">
                  <c:v>8.9537830026290538E-2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7B-4ECC-B72D-38B53E8ACCD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05335096"/>
        <c:axId val="305335488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'Veiligheid en overlast'!$E$55</c15:sqref>
                        </c15:formulaRef>
                      </c:ext>
                    </c:extLst>
                    <c:strCache>
                      <c:ptCount val="1"/>
                      <c:pt idx="0">
                        <c:v>Moet met voorrang worden aangepakt</c:v>
                      </c:pt>
                    </c:strCache>
                  </c:strRef>
                </c:tx>
                <c:spPr>
                  <a:solidFill>
                    <a:srgbClr val="B2B1B8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lang="nl-NL" sz="900" b="0" i="0" u="none" strike="noStrike" kern="1200" baseline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nl-NL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63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'Veiligheid en overlast'!$B$56:$B$74</c15:sqref>
                        </c15:formulaRef>
                      </c:ext>
                    </c:extLst>
                    <c:strCache>
                      <c:ptCount val="19"/>
                      <c:pt idx="0">
                        <c:v>Te hard rijden </c:v>
                      </c:pt>
                      <c:pt idx="1">
                        <c:v>Rommel op straat of in het groen</c:v>
                      </c:pt>
                      <c:pt idx="2">
                        <c:v>Inbraak in schuren / bedrijfsgebouwen</c:v>
                      </c:pt>
                      <c:pt idx="3">
                        <c:v>Inbraak in woningen</c:v>
                      </c:pt>
                      <c:pt idx="4">
                        <c:v>Stankoverlast </c:v>
                      </c:pt>
                      <c:pt idx="5">
                        <c:v>Geluidsoverlast </c:v>
                      </c:pt>
                      <c:pt idx="6">
                        <c:v>Agressief verkeersgedrag</c:v>
                      </c:pt>
                      <c:pt idx="7">
                        <c:v>Vernieling van voorzieningen in de openbare ruimte</c:v>
                      </c:pt>
                      <c:pt idx="8">
                        <c:v>Stroperij</c:v>
                      </c:pt>
                      <c:pt idx="9">
                        <c:v>Overlast van (groepen) jongeren</c:v>
                      </c:pt>
                      <c:pt idx="10">
                        <c:v>Verloedering van bedrijfsgebouwen</c:v>
                      </c:pt>
                      <c:pt idx="11">
                        <c:v>Illegaal dumpen van drugsafval</c:v>
                      </c:pt>
                      <c:pt idx="12">
                        <c:v>Grote afvaldumpingen</c:v>
                      </c:pt>
                      <c:pt idx="13">
                        <c:v>Leegstaande, onbeheerde gebouwen</c:v>
                      </c:pt>
                      <c:pt idx="14">
                        <c:v>Overlast van (andere) buurtbewoners</c:v>
                      </c:pt>
                      <c:pt idx="15">
                        <c:v>Dronken mensen op straat </c:v>
                      </c:pt>
                      <c:pt idx="16">
                        <c:v>Overlast door drugsgebruik</c:v>
                      </c:pt>
                      <c:pt idx="17">
                        <c:v>Oplichting </c:v>
                      </c:pt>
                      <c:pt idx="18">
                        <c:v>Overlast door a-sociale personen of huishoudens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'Veiligheid en overlast'!$E$56:$E$74</c15:sqref>
                        </c15:formulaRef>
                      </c:ext>
                    </c:extLst>
                    <c:numCache>
                      <c:formatCode>0%</c:formatCode>
                      <c:ptCount val="19"/>
                      <c:pt idx="0">
                        <c:v>0.50231186907340275</c:v>
                      </c:pt>
                      <c:pt idx="1">
                        <c:v>0.25461775452227314</c:v>
                      </c:pt>
                      <c:pt idx="2">
                        <c:v>0.12904728594092682</c:v>
                      </c:pt>
                      <c:pt idx="3">
                        <c:v>8.962495944640049E-2</c:v>
                      </c:pt>
                      <c:pt idx="4">
                        <c:v>0.12301883932997079</c:v>
                      </c:pt>
                      <c:pt idx="5">
                        <c:v>0.11517805555130024</c:v>
                      </c:pt>
                      <c:pt idx="6">
                        <c:v>8.3956003539521304E-2</c:v>
                      </c:pt>
                      <c:pt idx="7">
                        <c:v>2.8789554263959825E-2</c:v>
                      </c:pt>
                      <c:pt idx="8">
                        <c:v>3.7034915760540112E-2</c:v>
                      </c:pt>
                      <c:pt idx="9">
                        <c:v>2.8843597688596921E-2</c:v>
                      </c:pt>
                      <c:pt idx="10">
                        <c:v>4.6905639794144062E-2</c:v>
                      </c:pt>
                      <c:pt idx="11">
                        <c:v>1.5711447531067464E-2</c:v>
                      </c:pt>
                      <c:pt idx="12">
                        <c:v>3.2283896627423439E-2</c:v>
                      </c:pt>
                      <c:pt idx="13">
                        <c:v>1.9778254729022542E-2</c:v>
                      </c:pt>
                      <c:pt idx="14">
                        <c:v>2.1397860783069024E-2</c:v>
                      </c:pt>
                      <c:pt idx="15">
                        <c:v>2.0455501387411017E-3</c:v>
                      </c:pt>
                      <c:pt idx="16">
                        <c:v>1.7631530945043283E-2</c:v>
                      </c:pt>
                      <c:pt idx="17">
                        <c:v>2.9031857582929158E-3</c:v>
                      </c:pt>
                      <c:pt idx="18">
                        <c:v>1.7789146257708405E-2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A77B-4ECC-B72D-38B53E8ACCD5}"/>
                  </c:ext>
                </c:extLst>
              </c15:ser>
            </c15:filteredBarSeries>
          </c:ext>
        </c:extLst>
      </c:barChart>
      <c:catAx>
        <c:axId val="3053350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nl-NL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05335488"/>
        <c:crosses val="autoZero"/>
        <c:auto val="1"/>
        <c:lblAlgn val="ctr"/>
        <c:lblOffset val="100"/>
        <c:noMultiLvlLbl val="0"/>
      </c:catAx>
      <c:valAx>
        <c:axId val="30533548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05335096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244350084511692"/>
          <c:y val="0.46530928259616178"/>
          <c:w val="0.20404864575174175"/>
          <c:h val="0.101421241587813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nl-NL"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6350" cap="flat" cmpd="sng" algn="ctr">
      <a:noFill/>
      <a:prstDash val="solid"/>
      <a:round/>
    </a:ln>
    <a:effectLst/>
  </c:spPr>
  <c:txPr>
    <a:bodyPr/>
    <a:lstStyle/>
    <a:p>
      <a:pPr>
        <a:defRPr lang="nl-NL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nl-N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5C721-37F6-4AE1-9789-1B8E548B1A6F}" type="datetimeFigureOut">
              <a:rPr lang="nl-NL" smtClean="0"/>
              <a:t>1-11-2021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6C509-530A-4642-BF4D-DDDE674971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9384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C317C-CF8F-4E4F-BFDD-58CA140D29EB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6588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6C509-530A-4642-BF4D-DDDE674971A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2171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6C509-530A-4642-BF4D-DDDE674971A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0171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6C509-530A-4642-BF4D-DDDE674971A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6701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6C509-530A-4642-BF4D-DDDE674971A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5458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6C509-530A-4642-BF4D-DDDE674971A7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8876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6C509-530A-4642-BF4D-DDDE674971A7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74505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6C509-530A-4642-BF4D-DDDE674971A7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2201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6C509-530A-4642-BF4D-DDDE674971A7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22616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6C509-530A-4642-BF4D-DDDE674971A7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95238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6C509-530A-4642-BF4D-DDDE674971A7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1552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6C509-530A-4642-BF4D-DDDE674971A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99891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6C509-530A-4642-BF4D-DDDE674971A7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96830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6C509-530A-4642-BF4D-DDDE674971A7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13049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6C509-530A-4642-BF4D-DDDE674971A7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68527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6C509-530A-4642-BF4D-DDDE674971A7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1782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6C509-530A-4642-BF4D-DDDE674971A7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60210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6C509-530A-4642-BF4D-DDDE674971A7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6081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6C509-530A-4642-BF4D-DDDE674971A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629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6C509-530A-4642-BF4D-DDDE674971A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5144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6C509-530A-4642-BF4D-DDDE674971A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476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6C509-530A-4642-BF4D-DDDE674971A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6970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6C509-530A-4642-BF4D-DDDE674971A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4866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6C509-530A-4642-BF4D-DDDE674971A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1761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6C509-530A-4642-BF4D-DDDE674971A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3552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969043-9AD5-489B-BFB9-38FCEEE7E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290AC07-0B18-4F85-8B53-5BDE3B6ED5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CA7A15-3CEC-4A51-9179-F6AA41DC0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E49F-60FA-406A-A098-22291ABFE698}" type="datetime1">
              <a:rPr lang="nl-NL" smtClean="0"/>
              <a:t>1-11-2021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61D85CC-8481-4B51-998A-A513D05D5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Leefbaarheid en veiligheid in het buitengebied - Land van Cuijk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9F5E5B-E1A1-4C4A-A483-8F9616C4F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A2B6-810C-472B-9797-6BF4925240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1649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BF11FA-B4F8-44EA-802B-22DE21ED3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93B5C25-98B7-407B-A64B-76D377585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6D7381-FC13-4091-85C3-82C62C583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07877-7261-40C5-A6C9-6FF397E724E2}" type="datetime1">
              <a:rPr lang="nl-NL" smtClean="0"/>
              <a:t>1-11-2021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384E597-4E37-4B2E-9AE1-B1076A348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Leefbaarheid en veiligheid in het buitengebied - Land van Cuijk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8C21F73-5906-4C9A-B637-5BE3E9CA8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A2B6-810C-472B-9797-6BF4925240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3351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1F65E99-BC5D-4326-BA5D-1F6C8D1B40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76356E9-84F4-4E08-BC75-50D8D8D90A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887C94-C165-4E66-A843-114732AE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D288A-BE8C-4802-90BF-8D705FC41D9C}" type="datetime1">
              <a:rPr lang="nl-NL" smtClean="0"/>
              <a:t>1-11-2021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16A9657-71B0-42E4-9544-3F8043992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Leefbaarheid en veiligheid in het buitengebied - Land van Cuijk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6488E0-7938-431F-AB56-3983667A7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A2B6-810C-472B-9797-6BF4925240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6046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431664-D245-4813-9AA0-8223DBDDC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DDE303-3344-4510-A95F-1D18996AD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2BA34A-30E0-4A6A-82BC-8DFFFA2AA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540-F127-44E2-9717-1BEC1F60B7B4}" type="datetime1">
              <a:rPr lang="nl-NL" smtClean="0"/>
              <a:t>1-11-2021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A328A4B-361E-4A0A-B971-B48296AAC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Leefbaarheid en veiligheid in het buitengebied - Land van Cuijk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303D8C-2B8A-445F-A1CE-9895FC87A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A2B6-810C-472B-9797-6BF4925240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0370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06E4B3-B8DA-4FAE-B781-23647332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47243F-D4F5-49BB-9501-9D5AD73D7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BE25091-33E0-40EA-86E6-A1D1B00B2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A102-D30D-4BD2-84A2-5E5692846E0B}" type="datetime1">
              <a:rPr lang="nl-NL" smtClean="0"/>
              <a:t>1-11-2021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D3AA432-5B1D-450A-9C7E-9E6BBDA2E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Leefbaarheid en veiligheid in het buitengebied - Land van Cuijk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914394-BAD4-4B78-A1F1-9AA9A19EC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A2B6-810C-472B-9797-6BF4925240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73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6BD6B0-9391-40EE-B5DD-BA232F076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AFA6BF-B400-4A54-8573-FA7EDA1DD2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920F7BF-DB60-47A1-B0EE-479843602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6F236F3-740D-405B-AF09-2D9E9E365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05D5-FC41-460F-BBB6-20D8BC8D0D35}" type="datetime1">
              <a:rPr lang="nl-NL" smtClean="0"/>
              <a:t>1-11-2021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42910F1-8189-47C7-AA6E-1C208A3B6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Leefbaarheid en veiligheid in het buitengebied - Land van Cuijk 2021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AA8F138-DDC7-4588-889F-CAD8587DC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A2B6-810C-472B-9797-6BF4925240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3327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A17136-93BA-49AF-8F30-016C3ED3B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DD8E457-1A4B-4D56-89B0-93A36ED7E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DDE72F2-ED99-4402-A973-B488C6BD28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A59730-2311-4726-B280-D1C2DD3210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79C1897-09AB-4935-9DB0-E7D0B681F1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8499767-6147-44B9-9F3F-08AA2B332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8D05-1D98-49CE-BB41-7E697A31A839}" type="datetime1">
              <a:rPr lang="nl-NL" smtClean="0"/>
              <a:t>1-11-2021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40461C6-80F5-4914-87F1-9E048592E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Leefbaarheid en veiligheid in het buitengebied - Land van Cuijk 2021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5685DCE-51CC-43F2-A459-E24C47171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A2B6-810C-472B-9797-6BF4925240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9848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0D6BDB-35A6-4DC1-8482-8EB3EE879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ED154D8-3411-4558-9A20-7803292BD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2198D-2D1B-4C7C-B50A-D7A40D4811D6}" type="datetime1">
              <a:rPr lang="nl-NL" smtClean="0"/>
              <a:t>1-11-2021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3A0CCA9-97B8-41CC-B818-308893BC3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Leefbaarheid en veiligheid in het buitengebied - Land van Cuijk 2021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451E150-E2B9-4428-8C32-3402D1C9F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A2B6-810C-472B-9797-6BF4925240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9132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5765F35-5E52-46AF-9A17-DB7D62D0C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78AC-CEE6-406B-A016-48411030632D}" type="datetime1">
              <a:rPr lang="nl-NL" smtClean="0"/>
              <a:t>1-11-2021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4A7FCED-BF0F-4847-A57F-FA9B50642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Leefbaarheid en veiligheid in het buitengebied - Land van Cuijk 2021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24700B2-639D-4B91-B293-6765B8DF9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A2B6-810C-472B-9797-6BF4925240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484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DD7E5F-4742-4A8E-A2B9-815B4ACA3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D1AC09-906A-4CE2-99FB-06CFA652E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245028A-C9B4-4812-B5DA-5455733BA7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E04F767-CDDA-404B-B84D-5DECEDBC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7457C-C557-4FA5-9502-B577C1BCB3B8}" type="datetime1">
              <a:rPr lang="nl-NL" smtClean="0"/>
              <a:t>1-11-2021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BEB7FB7-2CBD-45DD-A2D2-42F5F31C0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Leefbaarheid en veiligheid in het buitengebied - Land van Cuijk 2021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25B5B88-0AE1-4BAA-BF89-13021E752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A2B6-810C-472B-9797-6BF4925240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6701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58552A-8A7A-4214-B141-BEAC345BB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E6550D7-4B34-4E2F-B9A8-77584C9BF4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94897C0-1365-443A-AD21-02096C7B4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4CD9CEC-EDBC-43A3-87A8-DE2197E78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6A3D-89EB-412C-B83E-23454D1A2479}" type="datetime1">
              <a:rPr lang="nl-NL" smtClean="0"/>
              <a:t>1-11-2021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4B786E8-40A6-40BA-A05C-EA46ED6EA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Leefbaarheid en veiligheid in het buitengebied - Land van Cuijk 2021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5561A2-A4DA-498F-A5D4-E149A97AE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A2B6-810C-472B-9797-6BF4925240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94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F1544B2-6F2C-49A2-A092-A3FBDDB6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F5B5E64-74A7-42B0-8EE6-064336F87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D21FD31-2639-4474-8FD5-3464CB953E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C8C07-8937-4D07-86DC-BFD8189E4056}" type="datetime1">
              <a:rPr lang="nl-NL" smtClean="0"/>
              <a:t>1-11-2021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8C2CFD-8529-4EE4-BADC-C8833D5BBE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Leefbaarheid en veiligheid in het buitengebied - Land van Cuijk 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F03096-ED16-4A0F-8D31-517B83C98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FA2B6-810C-472B-9797-6BF4925240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941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3.xml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7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Grave naar gemeente Land van Cuijk: gemeenteraden akkoord met &amp;#39;laatkomer&amp;#39; -  Omroep Brabant">
            <a:extLst>
              <a:ext uri="{FF2B5EF4-FFF2-40B4-BE49-F238E27FC236}">
                <a16:creationId xmlns:a16="http://schemas.microsoft.com/office/drawing/2014/main" id="{B3988A72-02BC-46C9-94DF-E7AD5F2E21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" t="3863" r="22128"/>
          <a:stretch/>
        </p:blipFill>
        <p:spPr bwMode="auto">
          <a:xfrm>
            <a:off x="6507142" y="2427316"/>
            <a:ext cx="5684858" cy="421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Afbeelding 13" descr="Afbeelding met gras, boom, buiten, natuur&#10;&#10;Automatisch gegenereerde beschrijving">
            <a:extLst>
              <a:ext uri="{FF2B5EF4-FFF2-40B4-BE49-F238E27FC236}">
                <a16:creationId xmlns:a16="http://schemas.microsoft.com/office/drawing/2014/main" id="{80BF2432-9CC7-4BED-AAA8-E5BE5D6916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4" t="9366" b="10657"/>
          <a:stretch/>
        </p:blipFill>
        <p:spPr>
          <a:xfrm>
            <a:off x="-1" y="2453166"/>
            <a:ext cx="6507143" cy="4212955"/>
          </a:xfrm>
          <a:prstGeom prst="rect">
            <a:avLst/>
          </a:prstGeom>
        </p:spPr>
      </p:pic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791B6DDB-00A8-4816-A36B-BE63D63C2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6725"/>
            <a:ext cx="12192000" cy="231275"/>
          </a:xfrm>
          <a:solidFill>
            <a:srgbClr val="002060"/>
          </a:solidFill>
        </p:spPr>
        <p:txBody>
          <a:bodyPr/>
          <a:lstStyle/>
          <a:p>
            <a:r>
              <a:rPr lang="nl-NL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Leefbaarheid en veiligheid in het buitengebied – Land van Cuijk 2021</a:t>
            </a:r>
          </a:p>
        </p:txBody>
      </p:sp>
      <p:sp>
        <p:nvSpPr>
          <p:cNvPr id="3" name="Pijl: vijfhoek 2">
            <a:extLst>
              <a:ext uri="{FF2B5EF4-FFF2-40B4-BE49-F238E27FC236}">
                <a16:creationId xmlns:a16="http://schemas.microsoft.com/office/drawing/2014/main" id="{340E9D15-71EC-47CC-80ED-01A1AA523A91}"/>
              </a:ext>
            </a:extLst>
          </p:cNvPr>
          <p:cNvSpPr/>
          <p:nvPr/>
        </p:nvSpPr>
        <p:spPr>
          <a:xfrm rot="5400000">
            <a:off x="566545" y="-207352"/>
            <a:ext cx="1484850" cy="1899556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 descr="Afbeelding met tekening&#10;&#10;Automatisch gegenereerde beschrijving">
            <a:extLst>
              <a:ext uri="{FF2B5EF4-FFF2-40B4-BE49-F238E27FC236}">
                <a16:creationId xmlns:a16="http://schemas.microsoft.com/office/drawing/2014/main" id="{45ADEFB6-8C15-4999-95D0-C8E23DB529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00" y="132749"/>
            <a:ext cx="2487173" cy="859538"/>
          </a:xfrm>
          <a:prstGeom prst="rect">
            <a:avLst/>
          </a:prstGeom>
        </p:spPr>
      </p:pic>
      <p:sp>
        <p:nvSpPr>
          <p:cNvPr id="2" name="Ovaal 1">
            <a:extLst>
              <a:ext uri="{FF2B5EF4-FFF2-40B4-BE49-F238E27FC236}">
                <a16:creationId xmlns:a16="http://schemas.microsoft.com/office/drawing/2014/main" id="{809A099C-E5C6-4738-B27C-DA4E6B294A35}"/>
              </a:ext>
            </a:extLst>
          </p:cNvPr>
          <p:cNvSpPr/>
          <p:nvPr/>
        </p:nvSpPr>
        <p:spPr>
          <a:xfrm>
            <a:off x="3339806" y="537242"/>
            <a:ext cx="5358531" cy="501180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2060"/>
              </a:solidFill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3437711" y="1505557"/>
            <a:ext cx="516271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Leefbaarheid en veiligheid in het buitengebied van</a:t>
            </a:r>
          </a:p>
          <a:p>
            <a:pPr algn="ctr"/>
            <a:r>
              <a:rPr lang="nl-NL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Land van Cuijk</a:t>
            </a:r>
          </a:p>
          <a:p>
            <a:pPr algn="ctr"/>
            <a:endParaRPr lang="nl-NL" sz="1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l-NL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 </a:t>
            </a:r>
            <a:endParaRPr lang="nl-NL" sz="4000" b="1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1" descr="cid:image002.png@01D53015.7AC90AE0">
            <a:extLst>
              <a:ext uri="{FF2B5EF4-FFF2-40B4-BE49-F238E27FC236}">
                <a16:creationId xmlns:a16="http://schemas.microsoft.com/office/drawing/2014/main" id="{6A7FBBFA-37CF-43DD-9DDE-0DDABEF59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401" y="156627"/>
            <a:ext cx="1595741" cy="119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30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voettekst 4">
            <a:extLst>
              <a:ext uri="{FF2B5EF4-FFF2-40B4-BE49-F238E27FC236}">
                <a16:creationId xmlns:a16="http://schemas.microsoft.com/office/drawing/2014/main" id="{D6165B4A-2C9C-459E-BC3D-C2D2FE85D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6725"/>
            <a:ext cx="12192000" cy="231275"/>
          </a:xfrm>
          <a:solidFill>
            <a:srgbClr val="002060"/>
          </a:solidFill>
        </p:spPr>
        <p:txBody>
          <a:bodyPr/>
          <a:lstStyle/>
          <a:p>
            <a:r>
              <a:rPr lang="nl-NL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Leefbaarheid en veiligheid in het buitengebied - Land van Cuijk 2021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A480283-BD9B-4932-9852-A83E62906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9799"/>
            <a:ext cx="2743200" cy="365125"/>
          </a:xfrm>
        </p:spPr>
        <p:txBody>
          <a:bodyPr/>
          <a:lstStyle/>
          <a:p>
            <a:fld id="{2FE6C8F2-AE0F-4215-9298-2C10DEC3562D}" type="slidenum">
              <a:rPr lang="nl-NL" smtClean="0">
                <a:solidFill>
                  <a:schemeClr val="bg1"/>
                </a:solidFill>
              </a:rPr>
              <a:t>10</a:t>
            </a:fld>
            <a:endParaRPr lang="nl-NL">
              <a:solidFill>
                <a:schemeClr val="bg1"/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267D1E2-D03A-48C6-AF5D-434E6F97BC84}"/>
              </a:ext>
            </a:extLst>
          </p:cNvPr>
          <p:cNvSpPr/>
          <p:nvPr/>
        </p:nvSpPr>
        <p:spPr>
          <a:xfrm>
            <a:off x="210568" y="173711"/>
            <a:ext cx="1069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>
                <a:solidFill>
                  <a:srgbClr val="002060"/>
                </a:solidFill>
              </a:rPr>
              <a:t>Overlast in de buurt</a:t>
            </a:r>
          </a:p>
        </p:txBody>
      </p:sp>
      <p:pic>
        <p:nvPicPr>
          <p:cNvPr id="9" name="Afbeelding 1" descr="cid:image002.png@01D53015.7AC90AE0">
            <a:extLst>
              <a:ext uri="{FF2B5EF4-FFF2-40B4-BE49-F238E27FC236}">
                <a16:creationId xmlns:a16="http://schemas.microsoft.com/office/drawing/2014/main" id="{C6FFCF3F-C9A9-40DB-8BFC-F3CAFAAB1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304" y="40396"/>
            <a:ext cx="841695" cy="62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afiek 7">
            <a:extLst>
              <a:ext uri="{FF2B5EF4-FFF2-40B4-BE49-F238E27FC236}">
                <a16:creationId xmlns:a16="http://schemas.microsoft.com/office/drawing/2014/main" id="{6DF0C90B-D95F-474A-AC38-004C3B0C9B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3157900"/>
              </p:ext>
            </p:extLst>
          </p:nvPr>
        </p:nvGraphicFramePr>
        <p:xfrm>
          <a:off x="3063875" y="1095469"/>
          <a:ext cx="6064250" cy="4988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13498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voettekst 4">
            <a:extLst>
              <a:ext uri="{FF2B5EF4-FFF2-40B4-BE49-F238E27FC236}">
                <a16:creationId xmlns:a16="http://schemas.microsoft.com/office/drawing/2014/main" id="{D6165B4A-2C9C-459E-BC3D-C2D2FE85D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6725"/>
            <a:ext cx="12192000" cy="231275"/>
          </a:xfrm>
          <a:solidFill>
            <a:srgbClr val="002060"/>
          </a:solidFill>
        </p:spPr>
        <p:txBody>
          <a:bodyPr/>
          <a:lstStyle/>
          <a:p>
            <a:r>
              <a:rPr lang="nl-NL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Leefbaarheid en veiligheid in het buitengebied - Land van Cuijk 2021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A480283-BD9B-4932-9852-A83E62906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9799"/>
            <a:ext cx="2743200" cy="365125"/>
          </a:xfrm>
        </p:spPr>
        <p:txBody>
          <a:bodyPr/>
          <a:lstStyle/>
          <a:p>
            <a:fld id="{2FE6C8F2-AE0F-4215-9298-2C10DEC3562D}" type="slidenum">
              <a:rPr lang="nl-NL" smtClean="0">
                <a:solidFill>
                  <a:schemeClr val="bg1"/>
                </a:solidFill>
              </a:rPr>
              <a:t>11</a:t>
            </a:fld>
            <a:endParaRPr lang="nl-NL">
              <a:solidFill>
                <a:schemeClr val="bg1"/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267D1E2-D03A-48C6-AF5D-434E6F97BC84}"/>
              </a:ext>
            </a:extLst>
          </p:cNvPr>
          <p:cNvSpPr/>
          <p:nvPr/>
        </p:nvSpPr>
        <p:spPr>
          <a:xfrm>
            <a:off x="210568" y="173711"/>
            <a:ext cx="1069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>
                <a:solidFill>
                  <a:srgbClr val="002060"/>
                </a:solidFill>
              </a:rPr>
              <a:t>Slachtofferschap</a:t>
            </a:r>
          </a:p>
        </p:txBody>
      </p:sp>
      <p:pic>
        <p:nvPicPr>
          <p:cNvPr id="11" name="Afbeelding 1" descr="cid:image002.png@01D53015.7AC90AE0">
            <a:extLst>
              <a:ext uri="{FF2B5EF4-FFF2-40B4-BE49-F238E27FC236}">
                <a16:creationId xmlns:a16="http://schemas.microsoft.com/office/drawing/2014/main" id="{1EE359A4-2915-4C26-9415-263C22207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304" y="40396"/>
            <a:ext cx="841695" cy="62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afiek 7">
            <a:extLst>
              <a:ext uri="{FF2B5EF4-FFF2-40B4-BE49-F238E27FC236}">
                <a16:creationId xmlns:a16="http://schemas.microsoft.com/office/drawing/2014/main" id="{D5D30154-CCE1-4C36-AA25-E9FEC89776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244332"/>
              </p:ext>
            </p:extLst>
          </p:nvPr>
        </p:nvGraphicFramePr>
        <p:xfrm>
          <a:off x="3073400" y="1141918"/>
          <a:ext cx="6045200" cy="4715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50720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voettekst 4">
            <a:extLst>
              <a:ext uri="{FF2B5EF4-FFF2-40B4-BE49-F238E27FC236}">
                <a16:creationId xmlns:a16="http://schemas.microsoft.com/office/drawing/2014/main" id="{D6165B4A-2C9C-459E-BC3D-C2D2FE85D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6725"/>
            <a:ext cx="12192000" cy="231275"/>
          </a:xfrm>
          <a:solidFill>
            <a:srgbClr val="002060"/>
          </a:solidFill>
        </p:spPr>
        <p:txBody>
          <a:bodyPr/>
          <a:lstStyle/>
          <a:p>
            <a:r>
              <a:rPr lang="nl-NL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Leefbaarheid en veiligheid in het buitengebied - Land van Cuijk 2021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A480283-BD9B-4932-9852-A83E62906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9799"/>
            <a:ext cx="2743200" cy="365125"/>
          </a:xfrm>
        </p:spPr>
        <p:txBody>
          <a:bodyPr/>
          <a:lstStyle/>
          <a:p>
            <a:fld id="{2FE6C8F2-AE0F-4215-9298-2C10DEC3562D}" type="slidenum">
              <a:rPr lang="nl-NL" smtClean="0">
                <a:solidFill>
                  <a:schemeClr val="bg1"/>
                </a:solidFill>
              </a:rPr>
              <a:t>12</a:t>
            </a:fld>
            <a:endParaRPr lang="nl-NL">
              <a:solidFill>
                <a:schemeClr val="bg1"/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267D1E2-D03A-48C6-AF5D-434E6F97BC84}"/>
              </a:ext>
            </a:extLst>
          </p:cNvPr>
          <p:cNvSpPr/>
          <p:nvPr/>
        </p:nvSpPr>
        <p:spPr>
          <a:xfrm>
            <a:off x="210568" y="173711"/>
            <a:ext cx="1069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>
                <a:solidFill>
                  <a:srgbClr val="002060"/>
                </a:solidFill>
              </a:rPr>
              <a:t>Aangiftebereidheid na slachtofferschap</a:t>
            </a:r>
          </a:p>
        </p:txBody>
      </p:sp>
      <p:pic>
        <p:nvPicPr>
          <p:cNvPr id="11" name="Afbeelding 1" descr="cid:image002.png@01D53015.7AC90AE0">
            <a:extLst>
              <a:ext uri="{FF2B5EF4-FFF2-40B4-BE49-F238E27FC236}">
                <a16:creationId xmlns:a16="http://schemas.microsoft.com/office/drawing/2014/main" id="{9336AD04-9829-47A6-B3D8-C5C240458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304" y="40396"/>
            <a:ext cx="841695" cy="62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Grafiek 8">
            <a:extLst>
              <a:ext uri="{FF2B5EF4-FFF2-40B4-BE49-F238E27FC236}">
                <a16:creationId xmlns:a16="http://schemas.microsoft.com/office/drawing/2014/main" id="{DCE037C7-AC41-46B4-91CC-3179103059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6471528"/>
              </p:ext>
            </p:extLst>
          </p:nvPr>
        </p:nvGraphicFramePr>
        <p:xfrm>
          <a:off x="1990253" y="4071743"/>
          <a:ext cx="8211494" cy="1957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afiek 14">
            <a:extLst>
              <a:ext uri="{FF2B5EF4-FFF2-40B4-BE49-F238E27FC236}">
                <a16:creationId xmlns:a16="http://schemas.microsoft.com/office/drawing/2014/main" id="{34938B75-262E-499C-ABF5-8B2FB87D8F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5761143"/>
              </p:ext>
            </p:extLst>
          </p:nvPr>
        </p:nvGraphicFramePr>
        <p:xfrm>
          <a:off x="1973655" y="1226602"/>
          <a:ext cx="8211494" cy="2435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67612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voettekst 4">
            <a:extLst>
              <a:ext uri="{FF2B5EF4-FFF2-40B4-BE49-F238E27FC236}">
                <a16:creationId xmlns:a16="http://schemas.microsoft.com/office/drawing/2014/main" id="{D6165B4A-2C9C-459E-BC3D-C2D2FE85D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6725"/>
            <a:ext cx="12192000" cy="231275"/>
          </a:xfrm>
          <a:solidFill>
            <a:srgbClr val="002060"/>
          </a:solidFill>
        </p:spPr>
        <p:txBody>
          <a:bodyPr/>
          <a:lstStyle/>
          <a:p>
            <a:r>
              <a:rPr lang="nl-NL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Leefbaarheid en veiligheid in het buitengebied - Land van Cuijk 2021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A480283-BD9B-4932-9852-A83E62906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9799"/>
            <a:ext cx="2743200" cy="365125"/>
          </a:xfrm>
        </p:spPr>
        <p:txBody>
          <a:bodyPr/>
          <a:lstStyle/>
          <a:p>
            <a:fld id="{2FE6C8F2-AE0F-4215-9298-2C10DEC3562D}" type="slidenum">
              <a:rPr lang="nl-NL" smtClean="0">
                <a:solidFill>
                  <a:schemeClr val="bg1"/>
                </a:solidFill>
              </a:rPr>
              <a:t>13</a:t>
            </a:fld>
            <a:endParaRPr lang="nl-NL">
              <a:solidFill>
                <a:schemeClr val="bg1"/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267D1E2-D03A-48C6-AF5D-434E6F97BC84}"/>
              </a:ext>
            </a:extLst>
          </p:cNvPr>
          <p:cNvSpPr/>
          <p:nvPr/>
        </p:nvSpPr>
        <p:spPr>
          <a:xfrm>
            <a:off x="210568" y="173711"/>
            <a:ext cx="1069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>
                <a:solidFill>
                  <a:srgbClr val="002060"/>
                </a:solidFill>
              </a:rPr>
              <a:t>(Extra) veiligheidsmaatregelen</a:t>
            </a:r>
          </a:p>
        </p:txBody>
      </p:sp>
      <p:pic>
        <p:nvPicPr>
          <p:cNvPr id="11" name="Afbeelding 1" descr="cid:image002.png@01D53015.7AC90AE0">
            <a:extLst>
              <a:ext uri="{FF2B5EF4-FFF2-40B4-BE49-F238E27FC236}">
                <a16:creationId xmlns:a16="http://schemas.microsoft.com/office/drawing/2014/main" id="{6D329F43-C0CD-486E-8FB4-2DEDA5B39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304" y="40396"/>
            <a:ext cx="841695" cy="62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Grafiek 13">
            <a:extLst>
              <a:ext uri="{FF2B5EF4-FFF2-40B4-BE49-F238E27FC236}">
                <a16:creationId xmlns:a16="http://schemas.microsoft.com/office/drawing/2014/main" id="{98377902-F17C-48E8-9686-C037209CD9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1523694"/>
              </p:ext>
            </p:extLst>
          </p:nvPr>
        </p:nvGraphicFramePr>
        <p:xfrm>
          <a:off x="1991763" y="1327746"/>
          <a:ext cx="8238654" cy="2239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afiek 14">
            <a:extLst>
              <a:ext uri="{FF2B5EF4-FFF2-40B4-BE49-F238E27FC236}">
                <a16:creationId xmlns:a16="http://schemas.microsoft.com/office/drawing/2014/main" id="{4B5A0D42-1341-427D-9C22-BAC5FF64DC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1847222"/>
              </p:ext>
            </p:extLst>
          </p:nvPr>
        </p:nvGraphicFramePr>
        <p:xfrm>
          <a:off x="1991763" y="3801577"/>
          <a:ext cx="8238653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99637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voettekst 4">
            <a:extLst>
              <a:ext uri="{FF2B5EF4-FFF2-40B4-BE49-F238E27FC236}">
                <a16:creationId xmlns:a16="http://schemas.microsoft.com/office/drawing/2014/main" id="{D6165B4A-2C9C-459E-BC3D-C2D2FE85D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6725"/>
            <a:ext cx="12192000" cy="231275"/>
          </a:xfrm>
          <a:solidFill>
            <a:srgbClr val="002060"/>
          </a:solidFill>
        </p:spPr>
        <p:txBody>
          <a:bodyPr/>
          <a:lstStyle/>
          <a:p>
            <a:r>
              <a:rPr lang="nl-NL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Leefbaarheid en veiligheid in het buitengebied - Land van Cuijk 2021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A480283-BD9B-4932-9852-A83E62906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9799"/>
            <a:ext cx="2743200" cy="365125"/>
          </a:xfrm>
        </p:spPr>
        <p:txBody>
          <a:bodyPr/>
          <a:lstStyle/>
          <a:p>
            <a:fld id="{2FE6C8F2-AE0F-4215-9298-2C10DEC3562D}" type="slidenum">
              <a:rPr lang="nl-NL" smtClean="0">
                <a:solidFill>
                  <a:schemeClr val="bg1"/>
                </a:solidFill>
              </a:rPr>
              <a:t>14</a:t>
            </a:fld>
            <a:endParaRPr lang="nl-NL">
              <a:solidFill>
                <a:schemeClr val="bg1"/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267D1E2-D03A-48C6-AF5D-434E6F97BC84}"/>
              </a:ext>
            </a:extLst>
          </p:cNvPr>
          <p:cNvSpPr/>
          <p:nvPr/>
        </p:nvSpPr>
        <p:spPr>
          <a:xfrm>
            <a:off x="210568" y="173711"/>
            <a:ext cx="1069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002060"/>
                </a:solidFill>
              </a:rPr>
              <a:t>Verdachte / illegale activiteiten</a:t>
            </a:r>
          </a:p>
        </p:txBody>
      </p:sp>
      <p:pic>
        <p:nvPicPr>
          <p:cNvPr id="9" name="Afbeelding 1" descr="cid:image002.png@01D53015.7AC90AE0">
            <a:extLst>
              <a:ext uri="{FF2B5EF4-FFF2-40B4-BE49-F238E27FC236}">
                <a16:creationId xmlns:a16="http://schemas.microsoft.com/office/drawing/2014/main" id="{73D9FE72-F39F-4BC9-8A86-77D016C80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304" y="40396"/>
            <a:ext cx="841695" cy="62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afiek 7">
            <a:extLst>
              <a:ext uri="{FF2B5EF4-FFF2-40B4-BE49-F238E27FC236}">
                <a16:creationId xmlns:a16="http://schemas.microsoft.com/office/drawing/2014/main" id="{7D12EDEB-F013-4158-AB90-E1D803C25C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0662619"/>
              </p:ext>
            </p:extLst>
          </p:nvPr>
        </p:nvGraphicFramePr>
        <p:xfrm>
          <a:off x="1955549" y="1367073"/>
          <a:ext cx="8265813" cy="4798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37145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voettekst 4">
            <a:extLst>
              <a:ext uri="{FF2B5EF4-FFF2-40B4-BE49-F238E27FC236}">
                <a16:creationId xmlns:a16="http://schemas.microsoft.com/office/drawing/2014/main" id="{D6165B4A-2C9C-459E-BC3D-C2D2FE85D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6725"/>
            <a:ext cx="12192000" cy="231275"/>
          </a:xfrm>
          <a:solidFill>
            <a:srgbClr val="002060"/>
          </a:solidFill>
        </p:spPr>
        <p:txBody>
          <a:bodyPr/>
          <a:lstStyle/>
          <a:p>
            <a:r>
              <a:rPr lang="nl-NL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Leefbaarheid en veiligheid in het buitengebied - Land van Cuijk 2021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A480283-BD9B-4932-9852-A83E62906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9799"/>
            <a:ext cx="2743200" cy="365125"/>
          </a:xfrm>
        </p:spPr>
        <p:txBody>
          <a:bodyPr/>
          <a:lstStyle/>
          <a:p>
            <a:fld id="{2FE6C8F2-AE0F-4215-9298-2C10DEC3562D}" type="slidenum">
              <a:rPr lang="nl-NL" smtClean="0">
                <a:solidFill>
                  <a:schemeClr val="bg1"/>
                </a:solidFill>
              </a:rPr>
              <a:t>15</a:t>
            </a:fld>
            <a:endParaRPr lang="nl-NL">
              <a:solidFill>
                <a:schemeClr val="bg1"/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267D1E2-D03A-48C6-AF5D-434E6F97BC84}"/>
              </a:ext>
            </a:extLst>
          </p:cNvPr>
          <p:cNvSpPr/>
          <p:nvPr/>
        </p:nvSpPr>
        <p:spPr>
          <a:xfrm>
            <a:off x="210568" y="173711"/>
            <a:ext cx="1069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>
                <a:solidFill>
                  <a:srgbClr val="002060"/>
                </a:solidFill>
              </a:rPr>
              <a:t>Verdachte / illegale activiteiten</a:t>
            </a:r>
          </a:p>
        </p:txBody>
      </p:sp>
      <p:pic>
        <p:nvPicPr>
          <p:cNvPr id="9" name="Afbeelding 1" descr="cid:image002.png@01D53015.7AC90AE0">
            <a:extLst>
              <a:ext uri="{FF2B5EF4-FFF2-40B4-BE49-F238E27FC236}">
                <a16:creationId xmlns:a16="http://schemas.microsoft.com/office/drawing/2014/main" id="{3E049880-1813-438E-BEB5-874C210FF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304" y="40396"/>
            <a:ext cx="841695" cy="62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afiek 7">
            <a:extLst>
              <a:ext uri="{FF2B5EF4-FFF2-40B4-BE49-F238E27FC236}">
                <a16:creationId xmlns:a16="http://schemas.microsoft.com/office/drawing/2014/main" id="{E61FAB10-B24D-484D-8C5B-287192E26A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3672469"/>
              </p:ext>
            </p:extLst>
          </p:nvPr>
        </p:nvGraphicFramePr>
        <p:xfrm>
          <a:off x="1982709" y="1385179"/>
          <a:ext cx="8247707" cy="4734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54633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voettekst 4">
            <a:extLst>
              <a:ext uri="{FF2B5EF4-FFF2-40B4-BE49-F238E27FC236}">
                <a16:creationId xmlns:a16="http://schemas.microsoft.com/office/drawing/2014/main" id="{D6165B4A-2C9C-459E-BC3D-C2D2FE85D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6725"/>
            <a:ext cx="12192000" cy="231275"/>
          </a:xfrm>
          <a:solidFill>
            <a:srgbClr val="002060"/>
          </a:solidFill>
        </p:spPr>
        <p:txBody>
          <a:bodyPr/>
          <a:lstStyle/>
          <a:p>
            <a:r>
              <a:rPr lang="nl-NL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Leefbaarheid en veiligheid in het buitengebied - Land van Cuijk 2021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A480283-BD9B-4932-9852-A83E62906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9799"/>
            <a:ext cx="2743200" cy="365125"/>
          </a:xfrm>
        </p:spPr>
        <p:txBody>
          <a:bodyPr/>
          <a:lstStyle/>
          <a:p>
            <a:fld id="{2FE6C8F2-AE0F-4215-9298-2C10DEC3562D}" type="slidenum">
              <a:rPr lang="nl-NL" smtClean="0">
                <a:solidFill>
                  <a:schemeClr val="bg1"/>
                </a:solidFill>
              </a:rPr>
              <a:t>16</a:t>
            </a:fld>
            <a:endParaRPr lang="nl-NL">
              <a:solidFill>
                <a:schemeClr val="bg1"/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267D1E2-D03A-48C6-AF5D-434E6F97BC84}"/>
              </a:ext>
            </a:extLst>
          </p:cNvPr>
          <p:cNvSpPr/>
          <p:nvPr/>
        </p:nvSpPr>
        <p:spPr>
          <a:xfrm>
            <a:off x="210568" y="173711"/>
            <a:ext cx="1069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3200" b="1">
              <a:solidFill>
                <a:srgbClr val="3F6618"/>
              </a:solidFill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AF27993-7E60-43D4-8DD6-DDAB0603D9A5}"/>
              </a:ext>
            </a:extLst>
          </p:cNvPr>
          <p:cNvSpPr/>
          <p:nvPr/>
        </p:nvSpPr>
        <p:spPr>
          <a:xfrm>
            <a:off x="288138" y="183320"/>
            <a:ext cx="1069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>
                <a:solidFill>
                  <a:srgbClr val="002060"/>
                </a:solidFill>
              </a:rPr>
              <a:t>Verdachte / illegale activiteiten</a:t>
            </a:r>
          </a:p>
        </p:txBody>
      </p:sp>
      <p:pic>
        <p:nvPicPr>
          <p:cNvPr id="12" name="Afbeelding 1" descr="cid:image002.png@01D53015.7AC90AE0">
            <a:extLst>
              <a:ext uri="{FF2B5EF4-FFF2-40B4-BE49-F238E27FC236}">
                <a16:creationId xmlns:a16="http://schemas.microsoft.com/office/drawing/2014/main" id="{F186C16E-CB64-4B73-995E-40C4D9244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304" y="40396"/>
            <a:ext cx="841695" cy="62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Grafiek 8">
            <a:extLst>
              <a:ext uri="{FF2B5EF4-FFF2-40B4-BE49-F238E27FC236}">
                <a16:creationId xmlns:a16="http://schemas.microsoft.com/office/drawing/2014/main" id="{13059614-28A5-48CD-941A-3031D759D7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0259218"/>
              </p:ext>
            </p:extLst>
          </p:nvPr>
        </p:nvGraphicFramePr>
        <p:xfrm>
          <a:off x="2880460" y="1399874"/>
          <a:ext cx="6096000" cy="515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02250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voettekst 4">
            <a:extLst>
              <a:ext uri="{FF2B5EF4-FFF2-40B4-BE49-F238E27FC236}">
                <a16:creationId xmlns:a16="http://schemas.microsoft.com/office/drawing/2014/main" id="{D6165B4A-2C9C-459E-BC3D-C2D2FE85D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6725"/>
            <a:ext cx="12192000" cy="231275"/>
          </a:xfrm>
          <a:solidFill>
            <a:srgbClr val="002060"/>
          </a:solidFill>
        </p:spPr>
        <p:txBody>
          <a:bodyPr/>
          <a:lstStyle/>
          <a:p>
            <a:r>
              <a:rPr lang="nl-NL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Leefbaarheid en veiligheid in het buitengebied - Land van Cuijk 2021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A480283-BD9B-4932-9852-A83E62906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9799"/>
            <a:ext cx="2743200" cy="365125"/>
          </a:xfrm>
        </p:spPr>
        <p:txBody>
          <a:bodyPr/>
          <a:lstStyle/>
          <a:p>
            <a:fld id="{2FE6C8F2-AE0F-4215-9298-2C10DEC3562D}" type="slidenum">
              <a:rPr lang="nl-NL" smtClean="0">
                <a:solidFill>
                  <a:schemeClr val="bg1"/>
                </a:solidFill>
              </a:rPr>
              <a:t>17</a:t>
            </a:fld>
            <a:endParaRPr lang="nl-NL">
              <a:solidFill>
                <a:schemeClr val="bg1"/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267D1E2-D03A-48C6-AF5D-434E6F97BC84}"/>
              </a:ext>
            </a:extLst>
          </p:cNvPr>
          <p:cNvSpPr/>
          <p:nvPr/>
        </p:nvSpPr>
        <p:spPr>
          <a:xfrm>
            <a:off x="210568" y="173711"/>
            <a:ext cx="1069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>
                <a:solidFill>
                  <a:srgbClr val="002060"/>
                </a:solidFill>
              </a:rPr>
              <a:t>Reacties op verdachte / illegale activiteiten</a:t>
            </a:r>
          </a:p>
        </p:txBody>
      </p:sp>
      <p:pic>
        <p:nvPicPr>
          <p:cNvPr id="12" name="Afbeelding 1" descr="cid:image002.png@01D53015.7AC90AE0">
            <a:extLst>
              <a:ext uri="{FF2B5EF4-FFF2-40B4-BE49-F238E27FC236}">
                <a16:creationId xmlns:a16="http://schemas.microsoft.com/office/drawing/2014/main" id="{79C8C351-8BCB-46B3-8562-EE1870CD4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304" y="40396"/>
            <a:ext cx="841695" cy="62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Grafiek 13">
            <a:extLst>
              <a:ext uri="{FF2B5EF4-FFF2-40B4-BE49-F238E27FC236}">
                <a16:creationId xmlns:a16="http://schemas.microsoft.com/office/drawing/2014/main" id="{BFF5C908-189D-46C7-9554-5251CADBFC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7335711"/>
              </p:ext>
            </p:extLst>
          </p:nvPr>
        </p:nvGraphicFramePr>
        <p:xfrm>
          <a:off x="1982709" y="993824"/>
          <a:ext cx="8220546" cy="188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afiek 14">
            <a:extLst>
              <a:ext uri="{FF2B5EF4-FFF2-40B4-BE49-F238E27FC236}">
                <a16:creationId xmlns:a16="http://schemas.microsoft.com/office/drawing/2014/main" id="{AB09656E-8A75-4144-9539-78CBCE91FB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4416552"/>
              </p:ext>
            </p:extLst>
          </p:nvPr>
        </p:nvGraphicFramePr>
        <p:xfrm>
          <a:off x="1982709" y="3033421"/>
          <a:ext cx="8220546" cy="2959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9991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voettekst 4">
            <a:extLst>
              <a:ext uri="{FF2B5EF4-FFF2-40B4-BE49-F238E27FC236}">
                <a16:creationId xmlns:a16="http://schemas.microsoft.com/office/drawing/2014/main" id="{D6165B4A-2C9C-459E-BC3D-C2D2FE85D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6725"/>
            <a:ext cx="12192000" cy="231275"/>
          </a:xfrm>
          <a:solidFill>
            <a:srgbClr val="002060"/>
          </a:solidFill>
        </p:spPr>
        <p:txBody>
          <a:bodyPr/>
          <a:lstStyle/>
          <a:p>
            <a:r>
              <a:rPr lang="nl-NL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Leefbaarheid en veiligheid in het buitengebied - Land van Cuijk 2021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A480283-BD9B-4932-9852-A83E62906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9799"/>
            <a:ext cx="2743200" cy="365125"/>
          </a:xfrm>
        </p:spPr>
        <p:txBody>
          <a:bodyPr/>
          <a:lstStyle/>
          <a:p>
            <a:fld id="{2FE6C8F2-AE0F-4215-9298-2C10DEC3562D}" type="slidenum">
              <a:rPr lang="nl-NL" smtClean="0">
                <a:solidFill>
                  <a:schemeClr val="bg1"/>
                </a:solidFill>
              </a:rPr>
              <a:t>18</a:t>
            </a:fld>
            <a:endParaRPr lang="nl-NL">
              <a:solidFill>
                <a:schemeClr val="bg1"/>
              </a:solidFill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7BD9BBAF-8BA6-4D50-AFD8-7B5FA9978D5C}"/>
              </a:ext>
            </a:extLst>
          </p:cNvPr>
          <p:cNvSpPr/>
          <p:nvPr/>
        </p:nvSpPr>
        <p:spPr>
          <a:xfrm>
            <a:off x="210568" y="145876"/>
            <a:ext cx="1069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>
                <a:solidFill>
                  <a:srgbClr val="002060"/>
                </a:solidFill>
              </a:rPr>
              <a:t>Melding van verdachte/illegale activiteiten</a:t>
            </a:r>
          </a:p>
        </p:txBody>
      </p:sp>
      <p:pic>
        <p:nvPicPr>
          <p:cNvPr id="14" name="Afbeelding 1" descr="cid:image002.png@01D53015.7AC90AE0">
            <a:extLst>
              <a:ext uri="{FF2B5EF4-FFF2-40B4-BE49-F238E27FC236}">
                <a16:creationId xmlns:a16="http://schemas.microsoft.com/office/drawing/2014/main" id="{7E8BFAEA-599D-4371-8176-543565FE2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304" y="40396"/>
            <a:ext cx="841695" cy="62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Grafiek 14">
            <a:extLst>
              <a:ext uri="{FF2B5EF4-FFF2-40B4-BE49-F238E27FC236}">
                <a16:creationId xmlns:a16="http://schemas.microsoft.com/office/drawing/2014/main" id="{5AEDF8C5-B238-4D84-9B2C-0A57DF11DE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2759744"/>
              </p:ext>
            </p:extLst>
          </p:nvPr>
        </p:nvGraphicFramePr>
        <p:xfrm>
          <a:off x="2009869" y="1028700"/>
          <a:ext cx="8220547" cy="1998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Grafiek 15">
            <a:extLst>
              <a:ext uri="{FF2B5EF4-FFF2-40B4-BE49-F238E27FC236}">
                <a16:creationId xmlns:a16="http://schemas.microsoft.com/office/drawing/2014/main" id="{8F6D0D62-B37E-4237-8A20-5AF2FE396E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74608"/>
              </p:ext>
            </p:extLst>
          </p:nvPr>
        </p:nvGraphicFramePr>
        <p:xfrm>
          <a:off x="2021940" y="3268500"/>
          <a:ext cx="8148119" cy="2842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45838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voettekst 4">
            <a:extLst>
              <a:ext uri="{FF2B5EF4-FFF2-40B4-BE49-F238E27FC236}">
                <a16:creationId xmlns:a16="http://schemas.microsoft.com/office/drawing/2014/main" id="{D6165B4A-2C9C-459E-BC3D-C2D2FE85D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6725"/>
            <a:ext cx="12192000" cy="231275"/>
          </a:xfrm>
          <a:solidFill>
            <a:srgbClr val="002060"/>
          </a:solidFill>
        </p:spPr>
        <p:txBody>
          <a:bodyPr/>
          <a:lstStyle/>
          <a:p>
            <a:r>
              <a:rPr lang="nl-NL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Leefbaarheid en veiligheid in het buitengebied - Land van Cuijk 2021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A480283-BD9B-4932-9852-A83E62906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9799"/>
            <a:ext cx="2743200" cy="365125"/>
          </a:xfrm>
        </p:spPr>
        <p:txBody>
          <a:bodyPr/>
          <a:lstStyle/>
          <a:p>
            <a:fld id="{2FE6C8F2-AE0F-4215-9298-2C10DEC3562D}" type="slidenum">
              <a:rPr lang="nl-NL" smtClean="0">
                <a:solidFill>
                  <a:schemeClr val="bg1"/>
                </a:solidFill>
              </a:rPr>
              <a:t>19</a:t>
            </a:fld>
            <a:endParaRPr lang="nl-NL">
              <a:solidFill>
                <a:schemeClr val="bg1"/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267D1E2-D03A-48C6-AF5D-434E6F97BC84}"/>
              </a:ext>
            </a:extLst>
          </p:cNvPr>
          <p:cNvSpPr/>
          <p:nvPr/>
        </p:nvSpPr>
        <p:spPr>
          <a:xfrm>
            <a:off x="210568" y="173711"/>
            <a:ext cx="1069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>
                <a:solidFill>
                  <a:srgbClr val="002060"/>
                </a:solidFill>
              </a:rPr>
              <a:t>Persoonlijke benadering</a:t>
            </a:r>
          </a:p>
        </p:txBody>
      </p:sp>
      <p:pic>
        <p:nvPicPr>
          <p:cNvPr id="9" name="Afbeelding 1" descr="cid:image002.png@01D53015.7AC90AE0">
            <a:extLst>
              <a:ext uri="{FF2B5EF4-FFF2-40B4-BE49-F238E27FC236}">
                <a16:creationId xmlns:a16="http://schemas.microsoft.com/office/drawing/2014/main" id="{CA168FD3-BE80-47CD-AAE0-158184A2F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304" y="40396"/>
            <a:ext cx="841695" cy="62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Grafiek 10">
            <a:extLst>
              <a:ext uri="{FF2B5EF4-FFF2-40B4-BE49-F238E27FC236}">
                <a16:creationId xmlns:a16="http://schemas.microsoft.com/office/drawing/2014/main" id="{0AD6C189-27C3-444E-B078-B3665647B5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031915"/>
              </p:ext>
            </p:extLst>
          </p:nvPr>
        </p:nvGraphicFramePr>
        <p:xfrm>
          <a:off x="1955549" y="1013593"/>
          <a:ext cx="8175279" cy="2656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Grafiek 15">
            <a:extLst>
              <a:ext uri="{FF2B5EF4-FFF2-40B4-BE49-F238E27FC236}">
                <a16:creationId xmlns:a16="http://schemas.microsoft.com/office/drawing/2014/main" id="{56EF2686-A7A4-46A9-A119-780FDA4062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699185"/>
              </p:ext>
            </p:extLst>
          </p:nvPr>
        </p:nvGraphicFramePr>
        <p:xfrm>
          <a:off x="1955548" y="3955029"/>
          <a:ext cx="8265813" cy="2183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87265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 descr="Afbeelding met gras, boom, buiten, natuur&#10;&#10;Automatisch gegenereerde beschrijving">
            <a:extLst>
              <a:ext uri="{FF2B5EF4-FFF2-40B4-BE49-F238E27FC236}">
                <a16:creationId xmlns:a16="http://schemas.microsoft.com/office/drawing/2014/main" id="{F7ECCF09-E679-4729-9018-B626F01474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4" t="9366" b="10657"/>
          <a:stretch/>
        </p:blipFill>
        <p:spPr>
          <a:xfrm>
            <a:off x="5680228" y="2416823"/>
            <a:ext cx="6507143" cy="4212955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A480283-BD9B-4932-9852-A83E62906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9799"/>
            <a:ext cx="2743200" cy="365125"/>
          </a:xfrm>
        </p:spPr>
        <p:txBody>
          <a:bodyPr/>
          <a:lstStyle/>
          <a:p>
            <a:fld id="{2FE6C8F2-AE0F-4215-9298-2C10DEC3562D}" type="slidenum">
              <a:rPr lang="nl-NL" smtClean="0">
                <a:solidFill>
                  <a:schemeClr val="bg1"/>
                </a:solidFill>
              </a:rPr>
              <a:t>2</a:t>
            </a:fld>
            <a:endParaRPr lang="nl-NL">
              <a:solidFill>
                <a:schemeClr val="bg1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A63F369-6342-4E4E-9654-E1D9E286C6F8}"/>
              </a:ext>
            </a:extLst>
          </p:cNvPr>
          <p:cNvSpPr/>
          <p:nvPr/>
        </p:nvSpPr>
        <p:spPr>
          <a:xfrm>
            <a:off x="0" y="0"/>
            <a:ext cx="5680228" cy="66267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2060"/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267D1E2-D03A-48C6-AF5D-434E6F97BC84}"/>
              </a:ext>
            </a:extLst>
          </p:cNvPr>
          <p:cNvSpPr/>
          <p:nvPr/>
        </p:nvSpPr>
        <p:spPr>
          <a:xfrm>
            <a:off x="210568" y="173711"/>
            <a:ext cx="1069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>
                <a:solidFill>
                  <a:schemeClr val="bg1"/>
                </a:solidFill>
              </a:rPr>
              <a:t>Leefbaarheid</a:t>
            </a:r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B1807E3D-9538-40AB-9352-D4B7E7527C7D}"/>
              </a:ext>
            </a:extLst>
          </p:cNvPr>
          <p:cNvSpPr/>
          <p:nvPr/>
        </p:nvSpPr>
        <p:spPr>
          <a:xfrm>
            <a:off x="2873908" y="622590"/>
            <a:ext cx="5680228" cy="53947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24B7BCB-5CE2-41E6-AF26-22AB6B839AA8}"/>
              </a:ext>
            </a:extLst>
          </p:cNvPr>
          <p:cNvSpPr txBox="1"/>
          <p:nvPr/>
        </p:nvSpPr>
        <p:spPr>
          <a:xfrm>
            <a:off x="4221418" y="2085649"/>
            <a:ext cx="2985207" cy="223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dirty="0"/>
              <a:t>Opzet van het onderzoek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dirty="0"/>
              <a:t>Respons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dirty="0"/>
              <a:t>Belangrijkste uitkomsten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dirty="0"/>
              <a:t>Wat hiermee te doen</a:t>
            </a:r>
          </a:p>
        </p:txBody>
      </p:sp>
      <p:sp>
        <p:nvSpPr>
          <p:cNvPr id="13" name="Tijdelijke aanduiding voor voettekst 4">
            <a:extLst>
              <a:ext uri="{FF2B5EF4-FFF2-40B4-BE49-F238E27FC236}">
                <a16:creationId xmlns:a16="http://schemas.microsoft.com/office/drawing/2014/main" id="{D6165B4A-2C9C-459E-BC3D-C2D2FE85D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6725"/>
            <a:ext cx="12192000" cy="231275"/>
          </a:xfrm>
          <a:solidFill>
            <a:srgbClr val="002060"/>
          </a:solidFill>
        </p:spPr>
        <p:txBody>
          <a:bodyPr/>
          <a:lstStyle/>
          <a:p>
            <a:r>
              <a:rPr lang="nl-NL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Leefbaarheid en veiligheid in het buitengebied - Land van Cuijk 2021</a:t>
            </a:r>
          </a:p>
        </p:txBody>
      </p:sp>
      <p:pic>
        <p:nvPicPr>
          <p:cNvPr id="10" name="Afbeelding 1" descr="cid:image002.png@01D53015.7AC90AE0">
            <a:extLst>
              <a:ext uri="{FF2B5EF4-FFF2-40B4-BE49-F238E27FC236}">
                <a16:creationId xmlns:a16="http://schemas.microsoft.com/office/drawing/2014/main" id="{DA562077-FBBB-4462-83EA-79693B1F3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304" y="40396"/>
            <a:ext cx="841695" cy="62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597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voettekst 4">
            <a:extLst>
              <a:ext uri="{FF2B5EF4-FFF2-40B4-BE49-F238E27FC236}">
                <a16:creationId xmlns:a16="http://schemas.microsoft.com/office/drawing/2014/main" id="{D6165B4A-2C9C-459E-BC3D-C2D2FE85D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6725"/>
            <a:ext cx="12192000" cy="231275"/>
          </a:xfrm>
          <a:solidFill>
            <a:srgbClr val="00206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Leefbaarheid en veiligheid in het buitengebied - Land van Cuijk 2021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A480283-BD9B-4932-9852-A83E62906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979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E6C8F2-AE0F-4215-9298-2C10DEC3562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7BD9BBAF-8BA6-4D50-AFD8-7B5FA9978D5C}"/>
              </a:ext>
            </a:extLst>
          </p:cNvPr>
          <p:cNvSpPr/>
          <p:nvPr/>
        </p:nvSpPr>
        <p:spPr>
          <a:xfrm>
            <a:off x="210568" y="145876"/>
            <a:ext cx="1069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Melding van persoonlijke benadering</a:t>
            </a:r>
          </a:p>
        </p:txBody>
      </p:sp>
      <p:pic>
        <p:nvPicPr>
          <p:cNvPr id="14" name="Afbeelding 1" descr="cid:image002.png@01D53015.7AC90AE0">
            <a:extLst>
              <a:ext uri="{FF2B5EF4-FFF2-40B4-BE49-F238E27FC236}">
                <a16:creationId xmlns:a16="http://schemas.microsoft.com/office/drawing/2014/main" id="{1838548A-31F8-474E-8886-031FA6235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304" y="40396"/>
            <a:ext cx="841695" cy="62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Grafiek 14">
            <a:extLst>
              <a:ext uri="{FF2B5EF4-FFF2-40B4-BE49-F238E27FC236}">
                <a16:creationId xmlns:a16="http://schemas.microsoft.com/office/drawing/2014/main" id="{5A90D7C9-3A7D-4BE2-B377-7DAC6C37AC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4374157"/>
              </p:ext>
            </p:extLst>
          </p:nvPr>
        </p:nvGraphicFramePr>
        <p:xfrm>
          <a:off x="1972146" y="1060248"/>
          <a:ext cx="8247707" cy="1891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Grafiek 15">
            <a:extLst>
              <a:ext uri="{FF2B5EF4-FFF2-40B4-BE49-F238E27FC236}">
                <a16:creationId xmlns:a16="http://schemas.microsoft.com/office/drawing/2014/main" id="{C61373F3-11FA-41BD-B9B6-83FF261449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7431995"/>
              </p:ext>
            </p:extLst>
          </p:nvPr>
        </p:nvGraphicFramePr>
        <p:xfrm>
          <a:off x="1964602" y="3260765"/>
          <a:ext cx="8247707" cy="2841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7051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voettekst 4">
            <a:extLst>
              <a:ext uri="{FF2B5EF4-FFF2-40B4-BE49-F238E27FC236}">
                <a16:creationId xmlns:a16="http://schemas.microsoft.com/office/drawing/2014/main" id="{D6165B4A-2C9C-459E-BC3D-C2D2FE85D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6725"/>
            <a:ext cx="12192000" cy="231275"/>
          </a:xfrm>
          <a:solidFill>
            <a:srgbClr val="002060"/>
          </a:solidFill>
        </p:spPr>
        <p:txBody>
          <a:bodyPr/>
          <a:lstStyle/>
          <a:p>
            <a:r>
              <a:rPr lang="nl-NL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Leefbaarheid en veiligheid in het buitengebied - Land van Cuijk 2021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A480283-BD9B-4932-9852-A83E62906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9799"/>
            <a:ext cx="2743200" cy="365125"/>
          </a:xfrm>
        </p:spPr>
        <p:txBody>
          <a:bodyPr/>
          <a:lstStyle/>
          <a:p>
            <a:fld id="{2FE6C8F2-AE0F-4215-9298-2C10DEC3562D}" type="slidenum">
              <a:rPr lang="nl-NL" smtClean="0">
                <a:solidFill>
                  <a:schemeClr val="bg1"/>
                </a:solidFill>
              </a:rPr>
              <a:t>21</a:t>
            </a:fld>
            <a:endParaRPr lang="nl-NL">
              <a:solidFill>
                <a:schemeClr val="bg1"/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267D1E2-D03A-48C6-AF5D-434E6F97BC84}"/>
              </a:ext>
            </a:extLst>
          </p:cNvPr>
          <p:cNvSpPr/>
          <p:nvPr/>
        </p:nvSpPr>
        <p:spPr>
          <a:xfrm>
            <a:off x="210568" y="173711"/>
            <a:ext cx="1069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>
                <a:solidFill>
                  <a:srgbClr val="002060"/>
                </a:solidFill>
              </a:rPr>
              <a:t>Overleg met buurtgenoten</a:t>
            </a:r>
          </a:p>
        </p:txBody>
      </p:sp>
      <p:pic>
        <p:nvPicPr>
          <p:cNvPr id="11" name="Afbeelding 1" descr="cid:image002.png@01D53015.7AC90AE0">
            <a:extLst>
              <a:ext uri="{FF2B5EF4-FFF2-40B4-BE49-F238E27FC236}">
                <a16:creationId xmlns:a16="http://schemas.microsoft.com/office/drawing/2014/main" id="{A1444770-2152-4D27-A2F3-47893ED44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304" y="40396"/>
            <a:ext cx="841695" cy="62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Grafiek 11">
            <a:extLst>
              <a:ext uri="{FF2B5EF4-FFF2-40B4-BE49-F238E27FC236}">
                <a16:creationId xmlns:a16="http://schemas.microsoft.com/office/drawing/2014/main" id="{E67BCF25-9828-41A5-B89B-553BCD5F3E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8807593"/>
              </p:ext>
            </p:extLst>
          </p:nvPr>
        </p:nvGraphicFramePr>
        <p:xfrm>
          <a:off x="1955550" y="989305"/>
          <a:ext cx="8265812" cy="2639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afiek 14">
            <a:extLst>
              <a:ext uri="{FF2B5EF4-FFF2-40B4-BE49-F238E27FC236}">
                <a16:creationId xmlns:a16="http://schemas.microsoft.com/office/drawing/2014/main" id="{4E46AF15-21DD-49CA-901D-FF24947AA2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791333"/>
              </p:ext>
            </p:extLst>
          </p:nvPr>
        </p:nvGraphicFramePr>
        <p:xfrm>
          <a:off x="1963094" y="3920739"/>
          <a:ext cx="8265811" cy="2229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00335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voettekst 4">
            <a:extLst>
              <a:ext uri="{FF2B5EF4-FFF2-40B4-BE49-F238E27FC236}">
                <a16:creationId xmlns:a16="http://schemas.microsoft.com/office/drawing/2014/main" id="{D6165B4A-2C9C-459E-BC3D-C2D2FE85D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6725"/>
            <a:ext cx="12192000" cy="231275"/>
          </a:xfrm>
          <a:solidFill>
            <a:srgbClr val="002060"/>
          </a:solidFill>
        </p:spPr>
        <p:txBody>
          <a:bodyPr/>
          <a:lstStyle/>
          <a:p>
            <a:r>
              <a:rPr lang="nl-NL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Leefbaarheid en veiligheid in het buitengebied - Land van Cuijk 2021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A480283-BD9B-4932-9852-A83E62906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9799"/>
            <a:ext cx="2743200" cy="365125"/>
          </a:xfrm>
        </p:spPr>
        <p:txBody>
          <a:bodyPr/>
          <a:lstStyle/>
          <a:p>
            <a:fld id="{2FE6C8F2-AE0F-4215-9298-2C10DEC3562D}" type="slidenum">
              <a:rPr lang="nl-NL" smtClean="0">
                <a:solidFill>
                  <a:schemeClr val="bg1"/>
                </a:solidFill>
              </a:rPr>
              <a:t>22</a:t>
            </a:fld>
            <a:endParaRPr lang="nl-NL">
              <a:solidFill>
                <a:schemeClr val="bg1"/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267D1E2-D03A-48C6-AF5D-434E6F97BC84}"/>
              </a:ext>
            </a:extLst>
          </p:cNvPr>
          <p:cNvSpPr/>
          <p:nvPr/>
        </p:nvSpPr>
        <p:spPr>
          <a:xfrm>
            <a:off x="210568" y="173711"/>
            <a:ext cx="1069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>
                <a:solidFill>
                  <a:srgbClr val="002060"/>
                </a:solidFill>
              </a:rPr>
              <a:t>Kans op betrokkenheid</a:t>
            </a:r>
          </a:p>
        </p:txBody>
      </p:sp>
      <p:pic>
        <p:nvPicPr>
          <p:cNvPr id="12" name="Afbeelding 1" descr="cid:image002.png@01D53015.7AC90AE0">
            <a:extLst>
              <a:ext uri="{FF2B5EF4-FFF2-40B4-BE49-F238E27FC236}">
                <a16:creationId xmlns:a16="http://schemas.microsoft.com/office/drawing/2014/main" id="{BF72D13B-CB1B-48E8-87A8-93C918DF3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304" y="40396"/>
            <a:ext cx="841695" cy="62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Grafiek 14">
            <a:extLst>
              <a:ext uri="{FF2B5EF4-FFF2-40B4-BE49-F238E27FC236}">
                <a16:creationId xmlns:a16="http://schemas.microsoft.com/office/drawing/2014/main" id="{DDAA3BB5-93A7-40C1-ABC1-9AEBFD184E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2216002"/>
              </p:ext>
            </p:extLst>
          </p:nvPr>
        </p:nvGraphicFramePr>
        <p:xfrm>
          <a:off x="1928389" y="4077767"/>
          <a:ext cx="8283920" cy="2163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afiek 8">
            <a:extLst>
              <a:ext uri="{FF2B5EF4-FFF2-40B4-BE49-F238E27FC236}">
                <a16:creationId xmlns:a16="http://schemas.microsoft.com/office/drawing/2014/main" id="{73E2889F-AC93-4D4F-A204-36AB67671C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3903503"/>
              </p:ext>
            </p:extLst>
          </p:nvPr>
        </p:nvGraphicFramePr>
        <p:xfrm>
          <a:off x="1928389" y="1008127"/>
          <a:ext cx="8283920" cy="2758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84506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voettekst 4">
            <a:extLst>
              <a:ext uri="{FF2B5EF4-FFF2-40B4-BE49-F238E27FC236}">
                <a16:creationId xmlns:a16="http://schemas.microsoft.com/office/drawing/2014/main" id="{D6165B4A-2C9C-459E-BC3D-C2D2FE85D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6725"/>
            <a:ext cx="12192000" cy="231275"/>
          </a:xfrm>
          <a:solidFill>
            <a:srgbClr val="002060"/>
          </a:solidFill>
        </p:spPr>
        <p:txBody>
          <a:bodyPr/>
          <a:lstStyle/>
          <a:p>
            <a:r>
              <a:rPr lang="nl-NL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Leefbaarheid en veiligheid in het buitengebied - Land van Cuijk 2021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A480283-BD9B-4932-9852-A83E62906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9799"/>
            <a:ext cx="2743200" cy="365125"/>
          </a:xfrm>
        </p:spPr>
        <p:txBody>
          <a:bodyPr/>
          <a:lstStyle/>
          <a:p>
            <a:fld id="{2FE6C8F2-AE0F-4215-9298-2C10DEC3562D}" type="slidenum">
              <a:rPr lang="nl-NL" smtClean="0">
                <a:solidFill>
                  <a:schemeClr val="bg1"/>
                </a:solidFill>
              </a:rPr>
              <a:t>23</a:t>
            </a:fld>
            <a:endParaRPr lang="nl-NL">
              <a:solidFill>
                <a:schemeClr val="bg1"/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267D1E2-D03A-48C6-AF5D-434E6F97BC84}"/>
              </a:ext>
            </a:extLst>
          </p:cNvPr>
          <p:cNvSpPr/>
          <p:nvPr/>
        </p:nvSpPr>
        <p:spPr>
          <a:xfrm>
            <a:off x="210568" y="173711"/>
            <a:ext cx="1069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>
                <a:solidFill>
                  <a:srgbClr val="002060"/>
                </a:solidFill>
              </a:rPr>
              <a:t>Rol van de gemeente en de politie</a:t>
            </a:r>
          </a:p>
        </p:txBody>
      </p:sp>
      <p:pic>
        <p:nvPicPr>
          <p:cNvPr id="9" name="Afbeelding 1" descr="cid:image002.png@01D53015.7AC90AE0">
            <a:extLst>
              <a:ext uri="{FF2B5EF4-FFF2-40B4-BE49-F238E27FC236}">
                <a16:creationId xmlns:a16="http://schemas.microsoft.com/office/drawing/2014/main" id="{7388336D-0A86-4FAD-B388-58692D296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304" y="40396"/>
            <a:ext cx="841695" cy="62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Grafiek 10">
            <a:extLst>
              <a:ext uri="{FF2B5EF4-FFF2-40B4-BE49-F238E27FC236}">
                <a16:creationId xmlns:a16="http://schemas.microsoft.com/office/drawing/2014/main" id="{6FFBDF06-2A0D-43E9-BE2A-F3FF7DABD7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6806785"/>
              </p:ext>
            </p:extLst>
          </p:nvPr>
        </p:nvGraphicFramePr>
        <p:xfrm>
          <a:off x="1982710" y="847902"/>
          <a:ext cx="8220546" cy="3461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afiek 13">
            <a:extLst>
              <a:ext uri="{FF2B5EF4-FFF2-40B4-BE49-F238E27FC236}">
                <a16:creationId xmlns:a16="http://schemas.microsoft.com/office/drawing/2014/main" id="{966690F2-60EA-4EC7-827A-72BD01831D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1956834"/>
              </p:ext>
            </p:extLst>
          </p:nvPr>
        </p:nvGraphicFramePr>
        <p:xfrm>
          <a:off x="1982707" y="4546779"/>
          <a:ext cx="8220546" cy="948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Grafiek 14">
            <a:extLst>
              <a:ext uri="{FF2B5EF4-FFF2-40B4-BE49-F238E27FC236}">
                <a16:creationId xmlns:a16="http://schemas.microsoft.com/office/drawing/2014/main" id="{FF8084CB-BA84-4117-9CE9-B8A3DFC2D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8418179"/>
              </p:ext>
            </p:extLst>
          </p:nvPr>
        </p:nvGraphicFramePr>
        <p:xfrm>
          <a:off x="1982707" y="5586752"/>
          <a:ext cx="8220548" cy="870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399439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voettekst 4">
            <a:extLst>
              <a:ext uri="{FF2B5EF4-FFF2-40B4-BE49-F238E27FC236}">
                <a16:creationId xmlns:a16="http://schemas.microsoft.com/office/drawing/2014/main" id="{D6165B4A-2C9C-459E-BC3D-C2D2FE85D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6725"/>
            <a:ext cx="12192000" cy="231275"/>
          </a:xfrm>
          <a:solidFill>
            <a:srgbClr val="002060"/>
          </a:solidFill>
        </p:spPr>
        <p:txBody>
          <a:bodyPr/>
          <a:lstStyle/>
          <a:p>
            <a:r>
              <a:rPr lang="nl-NL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Leefbaarheid en veiligheid in het buitengebied - Land van Cuijk 2021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A480283-BD9B-4932-9852-A83E62906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9799"/>
            <a:ext cx="2743200" cy="365125"/>
          </a:xfrm>
        </p:spPr>
        <p:txBody>
          <a:bodyPr/>
          <a:lstStyle/>
          <a:p>
            <a:fld id="{2FE6C8F2-AE0F-4215-9298-2C10DEC3562D}" type="slidenum">
              <a:rPr lang="nl-NL" smtClean="0">
                <a:solidFill>
                  <a:schemeClr val="bg1"/>
                </a:solidFill>
              </a:rPr>
              <a:t>24</a:t>
            </a:fld>
            <a:endParaRPr lang="nl-NL">
              <a:solidFill>
                <a:schemeClr val="bg1"/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267D1E2-D03A-48C6-AF5D-434E6F97BC84}"/>
              </a:ext>
            </a:extLst>
          </p:cNvPr>
          <p:cNvSpPr/>
          <p:nvPr/>
        </p:nvSpPr>
        <p:spPr>
          <a:xfrm>
            <a:off x="210568" y="173711"/>
            <a:ext cx="1069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>
                <a:solidFill>
                  <a:srgbClr val="002060"/>
                </a:solidFill>
              </a:rPr>
              <a:t>Beoordeling gemeente en politie</a:t>
            </a:r>
          </a:p>
        </p:txBody>
      </p:sp>
      <p:pic>
        <p:nvPicPr>
          <p:cNvPr id="11" name="Afbeelding 1" descr="cid:image002.png@01D53015.7AC90AE0">
            <a:extLst>
              <a:ext uri="{FF2B5EF4-FFF2-40B4-BE49-F238E27FC236}">
                <a16:creationId xmlns:a16="http://schemas.microsoft.com/office/drawing/2014/main" id="{FDE11972-A41E-4D14-803C-F542C16FB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304" y="40396"/>
            <a:ext cx="841695" cy="62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afiek 7">
            <a:extLst>
              <a:ext uri="{FF2B5EF4-FFF2-40B4-BE49-F238E27FC236}">
                <a16:creationId xmlns:a16="http://schemas.microsoft.com/office/drawing/2014/main" id="{7CC41286-1B18-4BA0-BB93-BC171527A1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291439"/>
              </p:ext>
            </p:extLst>
          </p:nvPr>
        </p:nvGraphicFramePr>
        <p:xfrm>
          <a:off x="1982709" y="1104523"/>
          <a:ext cx="8220546" cy="4952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31145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voettekst 4">
            <a:extLst>
              <a:ext uri="{FF2B5EF4-FFF2-40B4-BE49-F238E27FC236}">
                <a16:creationId xmlns:a16="http://schemas.microsoft.com/office/drawing/2014/main" id="{A70A9331-53A7-489E-8CCA-D74C8A420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6725"/>
            <a:ext cx="12192000" cy="231275"/>
          </a:xfrm>
          <a:solidFill>
            <a:srgbClr val="002060"/>
          </a:solidFill>
        </p:spPr>
        <p:txBody>
          <a:bodyPr/>
          <a:lstStyle/>
          <a:p>
            <a:r>
              <a:rPr lang="nl-NL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Leefbaarheid en veiligheid in het buitengebied - Land van Cuijk 2021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267D1E2-D03A-48C6-AF5D-434E6F97BC84}"/>
              </a:ext>
            </a:extLst>
          </p:cNvPr>
          <p:cNvSpPr/>
          <p:nvPr/>
        </p:nvSpPr>
        <p:spPr>
          <a:xfrm>
            <a:off x="210568" y="173711"/>
            <a:ext cx="1069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>
                <a:solidFill>
                  <a:srgbClr val="002060"/>
                </a:solidFill>
              </a:rPr>
              <a:t>Klacht / melding bij de politie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A480283-BD9B-4932-9852-A83E62906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9799"/>
            <a:ext cx="2743200" cy="365125"/>
          </a:xfrm>
        </p:spPr>
        <p:txBody>
          <a:bodyPr/>
          <a:lstStyle/>
          <a:p>
            <a:fld id="{2FE6C8F2-AE0F-4215-9298-2C10DEC3562D}" type="slidenum">
              <a:rPr lang="nl-NL" smtClean="0">
                <a:solidFill>
                  <a:schemeClr val="bg1"/>
                </a:solidFill>
              </a:rPr>
              <a:t>25</a:t>
            </a:fld>
            <a:endParaRPr lang="nl-NL">
              <a:solidFill>
                <a:schemeClr val="bg1"/>
              </a:solidFill>
            </a:endParaRPr>
          </a:p>
        </p:txBody>
      </p:sp>
      <p:pic>
        <p:nvPicPr>
          <p:cNvPr id="11" name="Afbeelding 1" descr="cid:image002.png@01D53015.7AC90AE0">
            <a:extLst>
              <a:ext uri="{FF2B5EF4-FFF2-40B4-BE49-F238E27FC236}">
                <a16:creationId xmlns:a16="http://schemas.microsoft.com/office/drawing/2014/main" id="{BFD2D9FB-252C-4B78-97EB-C78AEEE4A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304" y="40396"/>
            <a:ext cx="841695" cy="62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Grafiek 11">
            <a:extLst>
              <a:ext uri="{FF2B5EF4-FFF2-40B4-BE49-F238E27FC236}">
                <a16:creationId xmlns:a16="http://schemas.microsoft.com/office/drawing/2014/main" id="{F1AEDFD3-E8E3-4C2C-B02C-B9650E2B8A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2065455"/>
              </p:ext>
            </p:extLst>
          </p:nvPr>
        </p:nvGraphicFramePr>
        <p:xfrm>
          <a:off x="1982709" y="1046218"/>
          <a:ext cx="8229599" cy="2509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afiek 12">
            <a:extLst>
              <a:ext uri="{FF2B5EF4-FFF2-40B4-BE49-F238E27FC236}">
                <a16:creationId xmlns:a16="http://schemas.microsoft.com/office/drawing/2014/main" id="{B890C9C5-BA37-4F9C-9C8E-5A8159783D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3230947"/>
              </p:ext>
            </p:extLst>
          </p:nvPr>
        </p:nvGraphicFramePr>
        <p:xfrm>
          <a:off x="1982709" y="3767720"/>
          <a:ext cx="8229599" cy="1157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Grafiek 14">
            <a:extLst>
              <a:ext uri="{FF2B5EF4-FFF2-40B4-BE49-F238E27FC236}">
                <a16:creationId xmlns:a16="http://schemas.microsoft.com/office/drawing/2014/main" id="{C361DB25-3CCB-4B1B-855A-07CE08CD23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6248513"/>
              </p:ext>
            </p:extLst>
          </p:nvPr>
        </p:nvGraphicFramePr>
        <p:xfrm>
          <a:off x="1982709" y="5103411"/>
          <a:ext cx="8229599" cy="1166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46189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voettekst 4">
            <a:extLst>
              <a:ext uri="{FF2B5EF4-FFF2-40B4-BE49-F238E27FC236}">
                <a16:creationId xmlns:a16="http://schemas.microsoft.com/office/drawing/2014/main" id="{D6165B4A-2C9C-459E-BC3D-C2D2FE85D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6725"/>
            <a:ext cx="12192000" cy="231275"/>
          </a:xfrm>
          <a:solidFill>
            <a:srgbClr val="002060"/>
          </a:solidFill>
        </p:spPr>
        <p:txBody>
          <a:bodyPr/>
          <a:lstStyle/>
          <a:p>
            <a:r>
              <a:rPr lang="nl-NL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Leefbaarheid en veiligheid in het buitengebied - Land van Cuijk 2021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A480283-BD9B-4932-9852-A83E62906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9799"/>
            <a:ext cx="2743200" cy="365125"/>
          </a:xfrm>
        </p:spPr>
        <p:txBody>
          <a:bodyPr/>
          <a:lstStyle/>
          <a:p>
            <a:fld id="{2FE6C8F2-AE0F-4215-9298-2C10DEC3562D}" type="slidenum">
              <a:rPr lang="nl-NL" smtClean="0">
                <a:solidFill>
                  <a:schemeClr val="bg1"/>
                </a:solidFill>
              </a:rPr>
              <a:t>26</a:t>
            </a:fld>
            <a:endParaRPr lang="nl-NL">
              <a:solidFill>
                <a:schemeClr val="bg1"/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267D1E2-D03A-48C6-AF5D-434E6F97BC84}"/>
              </a:ext>
            </a:extLst>
          </p:cNvPr>
          <p:cNvSpPr/>
          <p:nvPr/>
        </p:nvSpPr>
        <p:spPr>
          <a:xfrm>
            <a:off x="210568" y="173711"/>
            <a:ext cx="1069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>
                <a:solidFill>
                  <a:srgbClr val="002060"/>
                </a:solidFill>
              </a:rPr>
              <a:t>Bekendheid en gebruik van (buurt)initiatieven</a:t>
            </a:r>
          </a:p>
        </p:txBody>
      </p:sp>
      <p:pic>
        <p:nvPicPr>
          <p:cNvPr id="9" name="Afbeelding 1" descr="cid:image002.png@01D53015.7AC90AE0">
            <a:extLst>
              <a:ext uri="{FF2B5EF4-FFF2-40B4-BE49-F238E27FC236}">
                <a16:creationId xmlns:a16="http://schemas.microsoft.com/office/drawing/2014/main" id="{341EBA6A-0CB7-4981-9AA0-C6CB23783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304" y="40396"/>
            <a:ext cx="841695" cy="62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Grafiek 10">
            <a:extLst>
              <a:ext uri="{FF2B5EF4-FFF2-40B4-BE49-F238E27FC236}">
                <a16:creationId xmlns:a16="http://schemas.microsoft.com/office/drawing/2014/main" id="{F8F297DF-AB24-4E72-82B3-506757B62D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3756833"/>
              </p:ext>
            </p:extLst>
          </p:nvPr>
        </p:nvGraphicFramePr>
        <p:xfrm>
          <a:off x="1982709" y="1176951"/>
          <a:ext cx="8220545" cy="496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443955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voettekst 4">
            <a:extLst>
              <a:ext uri="{FF2B5EF4-FFF2-40B4-BE49-F238E27FC236}">
                <a16:creationId xmlns:a16="http://schemas.microsoft.com/office/drawing/2014/main" id="{D6165B4A-2C9C-459E-BC3D-C2D2FE85D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6725"/>
            <a:ext cx="12192000" cy="231275"/>
          </a:xfrm>
          <a:solidFill>
            <a:srgbClr val="002060"/>
          </a:solidFill>
        </p:spPr>
        <p:txBody>
          <a:bodyPr/>
          <a:lstStyle/>
          <a:p>
            <a:r>
              <a:rPr lang="nl-NL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Leefbaarheid en veiligheid in het buitengebied - Land van Cuijk 2021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A480283-BD9B-4932-9852-A83E62906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9799"/>
            <a:ext cx="2743200" cy="365125"/>
          </a:xfrm>
        </p:spPr>
        <p:txBody>
          <a:bodyPr/>
          <a:lstStyle/>
          <a:p>
            <a:fld id="{2FE6C8F2-AE0F-4215-9298-2C10DEC3562D}" type="slidenum">
              <a:rPr lang="nl-NL" smtClean="0">
                <a:solidFill>
                  <a:schemeClr val="bg1"/>
                </a:solidFill>
              </a:rPr>
              <a:t>27</a:t>
            </a:fld>
            <a:endParaRPr lang="nl-NL">
              <a:solidFill>
                <a:schemeClr val="bg1"/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267D1E2-D03A-48C6-AF5D-434E6F97BC84}"/>
              </a:ext>
            </a:extLst>
          </p:cNvPr>
          <p:cNvSpPr/>
          <p:nvPr/>
        </p:nvSpPr>
        <p:spPr>
          <a:xfrm>
            <a:off x="210568" y="173711"/>
            <a:ext cx="1069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>
                <a:solidFill>
                  <a:srgbClr val="002060"/>
                </a:solidFill>
              </a:rPr>
              <a:t>Behoefte aan (meer) informatie of hulp</a:t>
            </a:r>
          </a:p>
        </p:txBody>
      </p:sp>
      <p:pic>
        <p:nvPicPr>
          <p:cNvPr id="9" name="Afbeelding 1" descr="cid:image002.png@01D53015.7AC90AE0">
            <a:extLst>
              <a:ext uri="{FF2B5EF4-FFF2-40B4-BE49-F238E27FC236}">
                <a16:creationId xmlns:a16="http://schemas.microsoft.com/office/drawing/2014/main" id="{9639751D-EEE6-43E6-B3AA-E4FA16D12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304" y="40396"/>
            <a:ext cx="841695" cy="62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afiek 7">
            <a:extLst>
              <a:ext uri="{FF2B5EF4-FFF2-40B4-BE49-F238E27FC236}">
                <a16:creationId xmlns:a16="http://schemas.microsoft.com/office/drawing/2014/main" id="{CE551272-7A1B-4CB7-9868-68CDD78E82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2942257"/>
              </p:ext>
            </p:extLst>
          </p:nvPr>
        </p:nvGraphicFramePr>
        <p:xfrm>
          <a:off x="1973655" y="1412341"/>
          <a:ext cx="8256761" cy="450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34081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Afbeelding met gras, boom, buiten, natuur&#10;&#10;Automatisch gegenereerde beschrijving">
            <a:extLst>
              <a:ext uri="{FF2B5EF4-FFF2-40B4-BE49-F238E27FC236}">
                <a16:creationId xmlns:a16="http://schemas.microsoft.com/office/drawing/2014/main" id="{50C5242D-0FBC-48AB-900F-D3DD5A8A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4" t="9366" b="10657"/>
          <a:stretch/>
        </p:blipFill>
        <p:spPr>
          <a:xfrm>
            <a:off x="5680228" y="2416823"/>
            <a:ext cx="6507143" cy="4212955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A480283-BD9B-4932-9852-A83E62906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979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E6C8F2-AE0F-4215-9298-2C10DEC3562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A63F369-6342-4E4E-9654-E1D9E286C6F8}"/>
              </a:ext>
            </a:extLst>
          </p:cNvPr>
          <p:cNvSpPr/>
          <p:nvPr/>
        </p:nvSpPr>
        <p:spPr>
          <a:xfrm>
            <a:off x="0" y="0"/>
            <a:ext cx="5680228" cy="66267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B1807E3D-9538-40AB-9352-D4B7E7527C7D}"/>
              </a:ext>
            </a:extLst>
          </p:cNvPr>
          <p:cNvSpPr/>
          <p:nvPr/>
        </p:nvSpPr>
        <p:spPr>
          <a:xfrm>
            <a:off x="2873908" y="622590"/>
            <a:ext cx="5680228" cy="53947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24B7BCB-5CE2-41E6-AF26-22AB6B839AA8}"/>
              </a:ext>
            </a:extLst>
          </p:cNvPr>
          <p:cNvSpPr txBox="1"/>
          <p:nvPr/>
        </p:nvSpPr>
        <p:spPr>
          <a:xfrm>
            <a:off x="3588775" y="2813774"/>
            <a:ext cx="4173647" cy="727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BEDANKT VOOR DE AANDACHT</a:t>
            </a:r>
          </a:p>
        </p:txBody>
      </p:sp>
      <p:sp>
        <p:nvSpPr>
          <p:cNvPr id="13" name="Tijdelijke aanduiding voor voettekst 4">
            <a:extLst>
              <a:ext uri="{FF2B5EF4-FFF2-40B4-BE49-F238E27FC236}">
                <a16:creationId xmlns:a16="http://schemas.microsoft.com/office/drawing/2014/main" id="{D6165B4A-2C9C-459E-BC3D-C2D2FE85D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6725"/>
            <a:ext cx="12192000" cy="231275"/>
          </a:xfrm>
          <a:solidFill>
            <a:srgbClr val="00206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Leefbaarheid en veiligheid in het buitengebied - Land van Cuijk 2021</a:t>
            </a:r>
          </a:p>
        </p:txBody>
      </p:sp>
      <p:pic>
        <p:nvPicPr>
          <p:cNvPr id="10" name="Afbeelding 1" descr="cid:image002.png@01D53015.7AC90AE0">
            <a:extLst>
              <a:ext uri="{FF2B5EF4-FFF2-40B4-BE49-F238E27FC236}">
                <a16:creationId xmlns:a16="http://schemas.microsoft.com/office/drawing/2014/main" id="{17D512C2-609F-4756-B557-56FC34BED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304" y="40396"/>
            <a:ext cx="841695" cy="62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256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voettekst 4">
            <a:extLst>
              <a:ext uri="{FF2B5EF4-FFF2-40B4-BE49-F238E27FC236}">
                <a16:creationId xmlns:a16="http://schemas.microsoft.com/office/drawing/2014/main" id="{D6165B4A-2C9C-459E-BC3D-C2D2FE85D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6725"/>
            <a:ext cx="12192000" cy="231275"/>
          </a:xfrm>
          <a:solidFill>
            <a:srgbClr val="002060"/>
          </a:solidFill>
        </p:spPr>
        <p:txBody>
          <a:bodyPr/>
          <a:lstStyle/>
          <a:p>
            <a:r>
              <a:rPr lang="nl-NL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Leefbaarheid en veiligheid in het buitengebied - Land van Cuijk 2021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A480283-BD9B-4932-9852-A83E62906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9799"/>
            <a:ext cx="2743200" cy="365125"/>
          </a:xfrm>
        </p:spPr>
        <p:txBody>
          <a:bodyPr/>
          <a:lstStyle/>
          <a:p>
            <a:fld id="{2FE6C8F2-AE0F-4215-9298-2C10DEC3562D}" type="slidenum">
              <a:rPr lang="nl-NL" smtClean="0">
                <a:solidFill>
                  <a:schemeClr val="bg1"/>
                </a:solidFill>
              </a:rPr>
              <a:t>3</a:t>
            </a:fld>
            <a:endParaRPr lang="nl-NL">
              <a:solidFill>
                <a:schemeClr val="bg1"/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267D1E2-D03A-48C6-AF5D-434E6F97BC84}"/>
              </a:ext>
            </a:extLst>
          </p:cNvPr>
          <p:cNvSpPr/>
          <p:nvPr/>
        </p:nvSpPr>
        <p:spPr>
          <a:xfrm>
            <a:off x="210568" y="173711"/>
            <a:ext cx="1069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>
                <a:solidFill>
                  <a:srgbClr val="002060"/>
                </a:solidFill>
              </a:rPr>
              <a:t>De leefbaarheid in de buurt</a:t>
            </a:r>
          </a:p>
        </p:txBody>
      </p:sp>
      <p:graphicFrame>
        <p:nvGraphicFramePr>
          <p:cNvPr id="11" name="Grafiek 10">
            <a:extLst>
              <a:ext uri="{FF2B5EF4-FFF2-40B4-BE49-F238E27FC236}">
                <a16:creationId xmlns:a16="http://schemas.microsoft.com/office/drawing/2014/main" id="{3964A887-9FBC-48BD-8AB6-DF1297499F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9814915"/>
              </p:ext>
            </p:extLst>
          </p:nvPr>
        </p:nvGraphicFramePr>
        <p:xfrm>
          <a:off x="1732229" y="1520982"/>
          <a:ext cx="8727541" cy="4544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Afbeelding 1" descr="cid:image002.png@01D53015.7AC90AE0">
            <a:extLst>
              <a:ext uri="{FF2B5EF4-FFF2-40B4-BE49-F238E27FC236}">
                <a16:creationId xmlns:a16="http://schemas.microsoft.com/office/drawing/2014/main" id="{CC590FD2-CE03-4367-A6F7-44D310500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304" y="40396"/>
            <a:ext cx="841695" cy="62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404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voettekst 4">
            <a:extLst>
              <a:ext uri="{FF2B5EF4-FFF2-40B4-BE49-F238E27FC236}">
                <a16:creationId xmlns:a16="http://schemas.microsoft.com/office/drawing/2014/main" id="{D6165B4A-2C9C-459E-BC3D-C2D2FE85D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6725"/>
            <a:ext cx="12192000" cy="231275"/>
          </a:xfrm>
          <a:solidFill>
            <a:srgbClr val="002060"/>
          </a:solidFill>
        </p:spPr>
        <p:txBody>
          <a:bodyPr/>
          <a:lstStyle/>
          <a:p>
            <a:r>
              <a:rPr lang="nl-NL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Leefbaarheid en veiligheid in het buitengebied - Land van Cuijk 2021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A480283-BD9B-4932-9852-A83E62906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9799"/>
            <a:ext cx="2743200" cy="365125"/>
          </a:xfrm>
        </p:spPr>
        <p:txBody>
          <a:bodyPr/>
          <a:lstStyle/>
          <a:p>
            <a:fld id="{2FE6C8F2-AE0F-4215-9298-2C10DEC3562D}" type="slidenum">
              <a:rPr lang="nl-NL" smtClean="0">
                <a:solidFill>
                  <a:schemeClr val="bg1"/>
                </a:solidFill>
              </a:rPr>
              <a:t>4</a:t>
            </a:fld>
            <a:endParaRPr lang="nl-NL">
              <a:solidFill>
                <a:schemeClr val="bg1"/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267D1E2-D03A-48C6-AF5D-434E6F97BC84}"/>
              </a:ext>
            </a:extLst>
          </p:cNvPr>
          <p:cNvSpPr/>
          <p:nvPr/>
        </p:nvSpPr>
        <p:spPr>
          <a:xfrm>
            <a:off x="210568" y="173711"/>
            <a:ext cx="1069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>
                <a:solidFill>
                  <a:srgbClr val="002060"/>
                </a:solidFill>
              </a:rPr>
              <a:t>Ontwikkeling van de buurt</a:t>
            </a:r>
          </a:p>
        </p:txBody>
      </p:sp>
      <p:pic>
        <p:nvPicPr>
          <p:cNvPr id="12" name="Afbeelding 1" descr="cid:image002.png@01D53015.7AC90AE0">
            <a:extLst>
              <a:ext uri="{FF2B5EF4-FFF2-40B4-BE49-F238E27FC236}">
                <a16:creationId xmlns:a16="http://schemas.microsoft.com/office/drawing/2014/main" id="{75975BEF-D585-40D0-AF93-1A27A1AC5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304" y="40396"/>
            <a:ext cx="841695" cy="62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Grafiek 16">
            <a:extLst>
              <a:ext uri="{FF2B5EF4-FFF2-40B4-BE49-F238E27FC236}">
                <a16:creationId xmlns:a16="http://schemas.microsoft.com/office/drawing/2014/main" id="{39157810-AF0F-41C5-93D3-FBF62B5DD4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3963021"/>
              </p:ext>
            </p:extLst>
          </p:nvPr>
        </p:nvGraphicFramePr>
        <p:xfrm>
          <a:off x="1677909" y="1195729"/>
          <a:ext cx="8836182" cy="1646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afiek 8">
            <a:extLst>
              <a:ext uri="{FF2B5EF4-FFF2-40B4-BE49-F238E27FC236}">
                <a16:creationId xmlns:a16="http://schemas.microsoft.com/office/drawing/2014/main" id="{C641BCF0-0F82-4E73-9D38-7218DDF330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8060954"/>
              </p:ext>
            </p:extLst>
          </p:nvPr>
        </p:nvGraphicFramePr>
        <p:xfrm>
          <a:off x="1677909" y="3340729"/>
          <a:ext cx="8836182" cy="2779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12791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voettekst 4">
            <a:extLst>
              <a:ext uri="{FF2B5EF4-FFF2-40B4-BE49-F238E27FC236}">
                <a16:creationId xmlns:a16="http://schemas.microsoft.com/office/drawing/2014/main" id="{D6165B4A-2C9C-459E-BC3D-C2D2FE85D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6725"/>
            <a:ext cx="12192000" cy="231275"/>
          </a:xfrm>
          <a:solidFill>
            <a:srgbClr val="002060"/>
          </a:solidFill>
        </p:spPr>
        <p:txBody>
          <a:bodyPr/>
          <a:lstStyle/>
          <a:p>
            <a:r>
              <a:rPr lang="nl-NL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Leefbaarheid en veiligheid in het buitengebied - Land van Cuijk 2021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A480283-BD9B-4932-9852-A83E62906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9799"/>
            <a:ext cx="2743200" cy="365125"/>
          </a:xfrm>
        </p:spPr>
        <p:txBody>
          <a:bodyPr/>
          <a:lstStyle/>
          <a:p>
            <a:fld id="{2FE6C8F2-AE0F-4215-9298-2C10DEC3562D}" type="slidenum">
              <a:rPr lang="nl-NL" smtClean="0">
                <a:solidFill>
                  <a:schemeClr val="bg1"/>
                </a:solidFill>
              </a:rPr>
              <a:t>5</a:t>
            </a:fld>
            <a:endParaRPr lang="nl-NL">
              <a:solidFill>
                <a:schemeClr val="bg1"/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267D1E2-D03A-48C6-AF5D-434E6F97BC84}"/>
              </a:ext>
            </a:extLst>
          </p:cNvPr>
          <p:cNvSpPr/>
          <p:nvPr/>
        </p:nvSpPr>
        <p:spPr>
          <a:xfrm>
            <a:off x="210568" y="173711"/>
            <a:ext cx="1069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>
                <a:solidFill>
                  <a:srgbClr val="002060"/>
                </a:solidFill>
              </a:rPr>
              <a:t>Inzet voor de buurt</a:t>
            </a:r>
          </a:p>
        </p:txBody>
      </p:sp>
      <p:pic>
        <p:nvPicPr>
          <p:cNvPr id="11" name="Afbeelding 1" descr="cid:image002.png@01D53015.7AC90AE0">
            <a:extLst>
              <a:ext uri="{FF2B5EF4-FFF2-40B4-BE49-F238E27FC236}">
                <a16:creationId xmlns:a16="http://schemas.microsoft.com/office/drawing/2014/main" id="{33BF0638-7253-467C-A014-38E452003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304" y="40396"/>
            <a:ext cx="841695" cy="62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afiek 7">
            <a:extLst>
              <a:ext uri="{FF2B5EF4-FFF2-40B4-BE49-F238E27FC236}">
                <a16:creationId xmlns:a16="http://schemas.microsoft.com/office/drawing/2014/main" id="{99510727-8784-4436-ABA4-50557EFDC1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0511430"/>
              </p:ext>
            </p:extLst>
          </p:nvPr>
        </p:nvGraphicFramePr>
        <p:xfrm>
          <a:off x="1623588" y="1241504"/>
          <a:ext cx="8944824" cy="515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92924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voettekst 4">
            <a:extLst>
              <a:ext uri="{FF2B5EF4-FFF2-40B4-BE49-F238E27FC236}">
                <a16:creationId xmlns:a16="http://schemas.microsoft.com/office/drawing/2014/main" id="{D6165B4A-2C9C-459E-BC3D-C2D2FE85D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6725"/>
            <a:ext cx="12192000" cy="231275"/>
          </a:xfrm>
          <a:solidFill>
            <a:srgbClr val="002060"/>
          </a:solidFill>
        </p:spPr>
        <p:txBody>
          <a:bodyPr/>
          <a:lstStyle/>
          <a:p>
            <a:r>
              <a:rPr lang="nl-NL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Leefbaarheid en veiligheid in het buitengebied - Land van Cuijk 2021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A480283-BD9B-4932-9852-A83E62906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9799"/>
            <a:ext cx="2743200" cy="365125"/>
          </a:xfrm>
        </p:spPr>
        <p:txBody>
          <a:bodyPr/>
          <a:lstStyle/>
          <a:p>
            <a:fld id="{2FE6C8F2-AE0F-4215-9298-2C10DEC3562D}" type="slidenum">
              <a:rPr lang="nl-NL" smtClean="0">
                <a:solidFill>
                  <a:schemeClr val="bg1"/>
                </a:solidFill>
              </a:rPr>
              <a:t>6</a:t>
            </a:fld>
            <a:endParaRPr lang="nl-NL">
              <a:solidFill>
                <a:schemeClr val="bg1"/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267D1E2-D03A-48C6-AF5D-434E6F97BC84}"/>
              </a:ext>
            </a:extLst>
          </p:cNvPr>
          <p:cNvSpPr/>
          <p:nvPr/>
        </p:nvSpPr>
        <p:spPr>
          <a:xfrm>
            <a:off x="210568" y="173711"/>
            <a:ext cx="1069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>
                <a:solidFill>
                  <a:srgbClr val="002060"/>
                </a:solidFill>
              </a:rPr>
              <a:t>Sociale kwaliteit</a:t>
            </a:r>
          </a:p>
        </p:txBody>
      </p:sp>
      <p:pic>
        <p:nvPicPr>
          <p:cNvPr id="9" name="Afbeelding 1" descr="cid:image002.png@01D53015.7AC90AE0">
            <a:extLst>
              <a:ext uri="{FF2B5EF4-FFF2-40B4-BE49-F238E27FC236}">
                <a16:creationId xmlns:a16="http://schemas.microsoft.com/office/drawing/2014/main" id="{00132238-0664-4733-8CE0-EFF4C01CC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304" y="40396"/>
            <a:ext cx="841695" cy="62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Grafiek 13">
            <a:extLst>
              <a:ext uri="{FF2B5EF4-FFF2-40B4-BE49-F238E27FC236}">
                <a16:creationId xmlns:a16="http://schemas.microsoft.com/office/drawing/2014/main" id="{07884B9C-7E0F-4421-955A-6C74B24DE0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5579762"/>
              </p:ext>
            </p:extLst>
          </p:nvPr>
        </p:nvGraphicFramePr>
        <p:xfrm>
          <a:off x="1632641" y="1232452"/>
          <a:ext cx="8926717" cy="2276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afiek 14">
            <a:extLst>
              <a:ext uri="{FF2B5EF4-FFF2-40B4-BE49-F238E27FC236}">
                <a16:creationId xmlns:a16="http://schemas.microsoft.com/office/drawing/2014/main" id="{0F45C0FB-8D0F-4686-BD5E-EF39B18E28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9107528"/>
              </p:ext>
            </p:extLst>
          </p:nvPr>
        </p:nvGraphicFramePr>
        <p:xfrm>
          <a:off x="1632640" y="4019547"/>
          <a:ext cx="8926717" cy="1837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04950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voettekst 4">
            <a:extLst>
              <a:ext uri="{FF2B5EF4-FFF2-40B4-BE49-F238E27FC236}">
                <a16:creationId xmlns:a16="http://schemas.microsoft.com/office/drawing/2014/main" id="{D6165B4A-2C9C-459E-BC3D-C2D2FE85D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6725"/>
            <a:ext cx="12192000" cy="231275"/>
          </a:xfrm>
          <a:solidFill>
            <a:srgbClr val="002060"/>
          </a:solidFill>
        </p:spPr>
        <p:txBody>
          <a:bodyPr/>
          <a:lstStyle/>
          <a:p>
            <a:r>
              <a:rPr lang="nl-NL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Leefbaarheid en veiligheid in het buitengebied - Land van Cuijk 2021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A480283-BD9B-4932-9852-A83E62906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9799"/>
            <a:ext cx="2743200" cy="365125"/>
          </a:xfrm>
        </p:spPr>
        <p:txBody>
          <a:bodyPr/>
          <a:lstStyle/>
          <a:p>
            <a:fld id="{2FE6C8F2-AE0F-4215-9298-2C10DEC3562D}" type="slidenum">
              <a:rPr lang="nl-NL" smtClean="0">
                <a:solidFill>
                  <a:schemeClr val="bg1"/>
                </a:solidFill>
              </a:rPr>
              <a:t>7</a:t>
            </a:fld>
            <a:endParaRPr lang="nl-NL">
              <a:solidFill>
                <a:schemeClr val="bg1"/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267D1E2-D03A-48C6-AF5D-434E6F97BC84}"/>
              </a:ext>
            </a:extLst>
          </p:cNvPr>
          <p:cNvSpPr/>
          <p:nvPr/>
        </p:nvSpPr>
        <p:spPr>
          <a:xfrm>
            <a:off x="210568" y="173711"/>
            <a:ext cx="1069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>
                <a:solidFill>
                  <a:srgbClr val="002060"/>
                </a:solidFill>
              </a:rPr>
              <a:t>Veiligheidsbeleving</a:t>
            </a:r>
          </a:p>
        </p:txBody>
      </p:sp>
      <p:pic>
        <p:nvPicPr>
          <p:cNvPr id="11" name="Afbeelding 1" descr="cid:image002.png@01D53015.7AC90AE0">
            <a:extLst>
              <a:ext uri="{FF2B5EF4-FFF2-40B4-BE49-F238E27FC236}">
                <a16:creationId xmlns:a16="http://schemas.microsoft.com/office/drawing/2014/main" id="{E7559408-D2F5-4A63-AE3F-3B02635ED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304" y="40396"/>
            <a:ext cx="841695" cy="62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Grafiek 8">
            <a:extLst>
              <a:ext uri="{FF2B5EF4-FFF2-40B4-BE49-F238E27FC236}">
                <a16:creationId xmlns:a16="http://schemas.microsoft.com/office/drawing/2014/main" id="{3F8FA797-CEA3-4F78-8510-B395A380E8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8493160"/>
              </p:ext>
            </p:extLst>
          </p:nvPr>
        </p:nvGraphicFramePr>
        <p:xfrm>
          <a:off x="1985727" y="1081865"/>
          <a:ext cx="8220546" cy="515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91863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voettekst 4">
            <a:extLst>
              <a:ext uri="{FF2B5EF4-FFF2-40B4-BE49-F238E27FC236}">
                <a16:creationId xmlns:a16="http://schemas.microsoft.com/office/drawing/2014/main" id="{D6165B4A-2C9C-459E-BC3D-C2D2FE85D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6725"/>
            <a:ext cx="12192000" cy="231275"/>
          </a:xfrm>
          <a:solidFill>
            <a:srgbClr val="002060"/>
          </a:solidFill>
        </p:spPr>
        <p:txBody>
          <a:bodyPr/>
          <a:lstStyle/>
          <a:p>
            <a:r>
              <a:rPr lang="nl-NL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Leefbaarheid en veiligheid in het buitengebied - Land van Cuijk 2021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A480283-BD9B-4932-9852-A83E62906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9799"/>
            <a:ext cx="2743200" cy="365125"/>
          </a:xfrm>
        </p:spPr>
        <p:txBody>
          <a:bodyPr/>
          <a:lstStyle/>
          <a:p>
            <a:fld id="{2FE6C8F2-AE0F-4215-9298-2C10DEC3562D}" type="slidenum">
              <a:rPr lang="nl-NL" smtClean="0">
                <a:solidFill>
                  <a:schemeClr val="bg1"/>
                </a:solidFill>
              </a:rPr>
              <a:t>8</a:t>
            </a:fld>
            <a:endParaRPr lang="nl-NL">
              <a:solidFill>
                <a:schemeClr val="bg1"/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267D1E2-D03A-48C6-AF5D-434E6F97BC84}"/>
              </a:ext>
            </a:extLst>
          </p:cNvPr>
          <p:cNvSpPr/>
          <p:nvPr/>
        </p:nvSpPr>
        <p:spPr>
          <a:xfrm>
            <a:off x="210568" y="173711"/>
            <a:ext cx="1069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>
                <a:solidFill>
                  <a:srgbClr val="002060"/>
                </a:solidFill>
              </a:rPr>
              <a:t>Veiligheidsbeleving</a:t>
            </a:r>
          </a:p>
        </p:txBody>
      </p:sp>
      <p:pic>
        <p:nvPicPr>
          <p:cNvPr id="11" name="Afbeelding 1" descr="cid:image002.png@01D53015.7AC90AE0">
            <a:extLst>
              <a:ext uri="{FF2B5EF4-FFF2-40B4-BE49-F238E27FC236}">
                <a16:creationId xmlns:a16="http://schemas.microsoft.com/office/drawing/2014/main" id="{231CF575-42FD-4099-B2B6-59B8A98A0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304" y="40396"/>
            <a:ext cx="841695" cy="62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Grafiek 11">
            <a:extLst>
              <a:ext uri="{FF2B5EF4-FFF2-40B4-BE49-F238E27FC236}">
                <a16:creationId xmlns:a16="http://schemas.microsoft.com/office/drawing/2014/main" id="{E13DD447-4C2A-40EE-9345-458921144B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5913523"/>
              </p:ext>
            </p:extLst>
          </p:nvPr>
        </p:nvGraphicFramePr>
        <p:xfrm>
          <a:off x="2393132" y="1687919"/>
          <a:ext cx="7405735" cy="3482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79189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voettekst 4">
            <a:extLst>
              <a:ext uri="{FF2B5EF4-FFF2-40B4-BE49-F238E27FC236}">
                <a16:creationId xmlns:a16="http://schemas.microsoft.com/office/drawing/2014/main" id="{D6165B4A-2C9C-459E-BC3D-C2D2FE85D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6725"/>
            <a:ext cx="12192000" cy="231275"/>
          </a:xfrm>
          <a:solidFill>
            <a:srgbClr val="002060"/>
          </a:solidFill>
        </p:spPr>
        <p:txBody>
          <a:bodyPr/>
          <a:lstStyle/>
          <a:p>
            <a:r>
              <a:rPr lang="nl-NL"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Leefbaarheid en veiligheid in het buitengebied - Land van Cuijk 2021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A480283-BD9B-4932-9852-A83E62906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59799"/>
            <a:ext cx="2743200" cy="365125"/>
          </a:xfrm>
        </p:spPr>
        <p:txBody>
          <a:bodyPr/>
          <a:lstStyle/>
          <a:p>
            <a:fld id="{2FE6C8F2-AE0F-4215-9298-2C10DEC3562D}" type="slidenum">
              <a:rPr lang="nl-NL" smtClean="0">
                <a:solidFill>
                  <a:schemeClr val="bg1"/>
                </a:solidFill>
              </a:rPr>
              <a:t>9</a:t>
            </a:fld>
            <a:endParaRPr lang="nl-NL">
              <a:solidFill>
                <a:schemeClr val="bg1"/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267D1E2-D03A-48C6-AF5D-434E6F97BC84}"/>
              </a:ext>
            </a:extLst>
          </p:cNvPr>
          <p:cNvSpPr/>
          <p:nvPr/>
        </p:nvSpPr>
        <p:spPr>
          <a:xfrm>
            <a:off x="210568" y="173711"/>
            <a:ext cx="1069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>
                <a:solidFill>
                  <a:srgbClr val="002060"/>
                </a:solidFill>
              </a:rPr>
              <a:t>Overlast in de buurt</a:t>
            </a:r>
          </a:p>
        </p:txBody>
      </p:sp>
      <p:pic>
        <p:nvPicPr>
          <p:cNvPr id="9" name="Afbeelding 1" descr="cid:image002.png@01D53015.7AC90AE0">
            <a:extLst>
              <a:ext uri="{FF2B5EF4-FFF2-40B4-BE49-F238E27FC236}">
                <a16:creationId xmlns:a16="http://schemas.microsoft.com/office/drawing/2014/main" id="{C6FFCF3F-C9A9-40DB-8BFC-F3CAFAAB1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304" y="40396"/>
            <a:ext cx="841695" cy="62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Grafiek 11">
            <a:extLst>
              <a:ext uri="{FF2B5EF4-FFF2-40B4-BE49-F238E27FC236}">
                <a16:creationId xmlns:a16="http://schemas.microsoft.com/office/drawing/2014/main" id="{73023542-572E-43E5-81EB-5CD22048E4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1854932"/>
              </p:ext>
            </p:extLst>
          </p:nvPr>
        </p:nvGraphicFramePr>
        <p:xfrm>
          <a:off x="3063875" y="1131683"/>
          <a:ext cx="6064250" cy="4879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4451982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51894A8270F047BA997E778E3B3595" ma:contentTypeVersion="10" ma:contentTypeDescription="Een nieuw document maken." ma:contentTypeScope="" ma:versionID="f3408557043c080f68afaea8b3f6bc9d">
  <xsd:schema xmlns:xsd="http://www.w3.org/2001/XMLSchema" xmlns:xs="http://www.w3.org/2001/XMLSchema" xmlns:p="http://schemas.microsoft.com/office/2006/metadata/properties" xmlns:ns2="14ee8478-4bdb-459f-97c7-d2304c7a5949" targetNamespace="http://schemas.microsoft.com/office/2006/metadata/properties" ma:root="true" ma:fieldsID="5a15f98e457c86c9232396b647693f19" ns2:_="">
    <xsd:import namespace="14ee8478-4bdb-459f-97c7-d2304c7a59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ee8478-4bdb-459f-97c7-d2304c7a59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43D3BE-6C03-48E0-9E12-99891F980D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3F715A-2C57-4ACF-AA5A-95D033A3D70F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4ee8478-4bdb-459f-97c7-d2304c7a594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660C3F8-319F-47F6-9A0D-EA57D9B13642}">
  <ds:schemaRefs>
    <ds:schemaRef ds:uri="14ee8478-4bdb-459f-97c7-d2304c7a594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5689</TotalTime>
  <Words>1040</Words>
  <Application>Microsoft Office PowerPoint</Application>
  <PresentationFormat>Breedbeeld</PresentationFormat>
  <Paragraphs>158</Paragraphs>
  <Slides>28</Slides>
  <Notes>25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Aafke Lettinga</dc:creator>
  <cp:lastModifiedBy>Lilian Bosten</cp:lastModifiedBy>
  <cp:revision>144</cp:revision>
  <cp:lastPrinted>2020-05-13T12:00:18Z</cp:lastPrinted>
  <dcterms:created xsi:type="dcterms:W3CDTF">2020-04-23T07:09:31Z</dcterms:created>
  <dcterms:modified xsi:type="dcterms:W3CDTF">2021-11-02T07:58:50Z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0x0101001B51894A8270F047BA997E778E3B3595</vt:lpwstr>
  </property>
</Properties>
</file>